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handoutMasterIdLst>
    <p:handoutMasterId r:id="rId25"/>
  </p:handoutMasterIdLst>
  <p:sldIdLst>
    <p:sldId id="257" r:id="rId2"/>
    <p:sldId id="267" r:id="rId3"/>
    <p:sldId id="258" r:id="rId4"/>
    <p:sldId id="259" r:id="rId5"/>
    <p:sldId id="260" r:id="rId6"/>
    <p:sldId id="268" r:id="rId7"/>
    <p:sldId id="262" r:id="rId8"/>
    <p:sldId id="263" r:id="rId9"/>
    <p:sldId id="269" r:id="rId10"/>
    <p:sldId id="271" r:id="rId11"/>
    <p:sldId id="272" r:id="rId12"/>
    <p:sldId id="273" r:id="rId13"/>
    <p:sldId id="274" r:id="rId14"/>
    <p:sldId id="275" r:id="rId15"/>
    <p:sldId id="276" r:id="rId16"/>
    <p:sldId id="277" r:id="rId17"/>
    <p:sldId id="278" r:id="rId18"/>
    <p:sldId id="282" r:id="rId19"/>
    <p:sldId id="283" r:id="rId20"/>
    <p:sldId id="284" r:id="rId21"/>
    <p:sldId id="264" r:id="rId22"/>
    <p:sldId id="265" r:id="rId23"/>
    <p:sldId id="266"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F0F19"/>
    <a:srgbClr val="0A0A14"/>
    <a:srgbClr val="00000F"/>
    <a:srgbClr val="18183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809"/>
    <p:restoredTop sz="96327"/>
  </p:normalViewPr>
  <p:slideViewPr>
    <p:cSldViewPr snapToGrid="0">
      <p:cViewPr varScale="1">
        <p:scale>
          <a:sx n="128" d="100"/>
          <a:sy n="128" d="100"/>
        </p:scale>
        <p:origin x="272" y="176"/>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160" d="100"/>
          <a:sy n="160" d="100"/>
        </p:scale>
        <p:origin x="4792" y="1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5522CE1-2358-695A-D61F-0DC1BA24BD0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AA7ED6CC-D91F-78BB-A440-2676A93122F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9C5BB4C-57AB-4843-ABA2-73C2A7E1BFF2}" type="datetimeFigureOut">
              <a:rPr lang="en-US" smtClean="0"/>
              <a:t>2/15/24</a:t>
            </a:fld>
            <a:endParaRPr lang="en-US"/>
          </a:p>
        </p:txBody>
      </p:sp>
      <p:sp>
        <p:nvSpPr>
          <p:cNvPr id="4" name="Footer Placeholder 3">
            <a:extLst>
              <a:ext uri="{FF2B5EF4-FFF2-40B4-BE49-F238E27FC236}">
                <a16:creationId xmlns:a16="http://schemas.microsoft.com/office/drawing/2014/main" id="{612A5BE5-442E-C3D2-DB62-620634918E8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C452851D-FAA7-D443-17CD-D070732972A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41F3207-B04A-F944-93A6-E3DF98670006}" type="slidenum">
              <a:rPr lang="en-US" smtClean="0"/>
              <a:t>‹#›</a:t>
            </a:fld>
            <a:endParaRPr lang="en-US"/>
          </a:p>
        </p:txBody>
      </p:sp>
    </p:spTree>
    <p:extLst>
      <p:ext uri="{BB962C8B-B14F-4D97-AF65-F5344CB8AC3E}">
        <p14:creationId xmlns:p14="http://schemas.microsoft.com/office/powerpoint/2010/main" val="1573805165"/>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2" Type="http://schemas.openxmlformats.org/officeDocument/2006/relationships/hyperlink" Target="https://study.uq.edu.au/study-options/programs/master-business-administration-5430#how-to-apply" TargetMode="Externa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jpe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jpe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14.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jpe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jpe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jpe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jpe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9.jpe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0.jpe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1.jpe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2.jpe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4.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How to use this template">
    <p:spTree>
      <p:nvGrpSpPr>
        <p:cNvPr id="1" name=""/>
        <p:cNvGrpSpPr/>
        <p:nvPr/>
      </p:nvGrpSpPr>
      <p:grpSpPr>
        <a:xfrm>
          <a:off x="0" y="0"/>
          <a:ext cx="0" cy="0"/>
          <a:chOff x="0" y="0"/>
          <a:chExt cx="0" cy="0"/>
        </a:xfrm>
      </p:grpSpPr>
      <p:sp>
        <p:nvSpPr>
          <p:cNvPr id="23" name="Title 1">
            <a:extLst>
              <a:ext uri="{FF2B5EF4-FFF2-40B4-BE49-F238E27FC236}">
                <a16:creationId xmlns:a16="http://schemas.microsoft.com/office/drawing/2014/main" id="{3DC3892F-0A35-1B3D-4D7D-18CF0770C2EE}"/>
              </a:ext>
            </a:extLst>
          </p:cNvPr>
          <p:cNvSpPr txBox="1">
            <a:spLocks/>
          </p:cNvSpPr>
          <p:nvPr userDrawn="1"/>
        </p:nvSpPr>
        <p:spPr>
          <a:xfrm>
            <a:off x="634368" y="1393195"/>
            <a:ext cx="7059973" cy="526917"/>
          </a:xfrm>
          <a:prstGeom prst="rect">
            <a:avLst/>
          </a:prstGeom>
        </p:spPr>
        <p:txBody>
          <a:bodyPr lIns="0" tIns="0" rIns="0" bIns="0" anchor="t" anchorCtr="0">
            <a:normAutofit/>
          </a:bodyPr>
          <a:lstStyle>
            <a:lvl1pPr algn="l" defTabSz="914400" rtl="0" eaLnBrk="1" latinLnBrk="0" hangingPunct="1">
              <a:lnSpc>
                <a:spcPct val="100000"/>
              </a:lnSpc>
              <a:spcBef>
                <a:spcPct val="0"/>
              </a:spcBef>
              <a:buNone/>
              <a:defRPr sz="3200" b="1" kern="1200" spc="300">
                <a:solidFill>
                  <a:schemeClr val="accent1"/>
                </a:solidFill>
                <a:latin typeface="+mj-lt"/>
                <a:ea typeface="+mj-ea"/>
                <a:cs typeface="+mj-cs"/>
              </a:defRPr>
            </a:lvl1pPr>
          </a:lstStyle>
          <a:p>
            <a:r>
              <a:rPr lang="en-AU" b="1" dirty="0">
                <a:solidFill>
                  <a:srgbClr val="51247A"/>
                </a:solidFill>
                <a:effectLst/>
                <a:latin typeface="Arial" panose="020B0604020202020204" pitchFamily="34" charset="0"/>
              </a:rPr>
              <a:t>HOW TO USE THIS TEMPLATE</a:t>
            </a:r>
            <a:endParaRPr lang="en-AU" dirty="0">
              <a:solidFill>
                <a:srgbClr val="51247A"/>
              </a:solidFill>
              <a:effectLst/>
              <a:latin typeface="Arial" panose="020B0604020202020204" pitchFamily="34" charset="0"/>
            </a:endParaRPr>
          </a:p>
        </p:txBody>
      </p:sp>
      <p:sp>
        <p:nvSpPr>
          <p:cNvPr id="4" name="TextBox 3">
            <a:extLst>
              <a:ext uri="{FF2B5EF4-FFF2-40B4-BE49-F238E27FC236}">
                <a16:creationId xmlns:a16="http://schemas.microsoft.com/office/drawing/2014/main" id="{0EF1D0D6-33ED-22A8-D212-EF11CF021F58}"/>
              </a:ext>
            </a:extLst>
          </p:cNvPr>
          <p:cNvSpPr txBox="1"/>
          <p:nvPr userDrawn="1"/>
        </p:nvSpPr>
        <p:spPr>
          <a:xfrm>
            <a:off x="634368" y="2262204"/>
            <a:ext cx="3569642" cy="2708434"/>
          </a:xfrm>
          <a:prstGeom prst="rect">
            <a:avLst/>
          </a:prstGeom>
          <a:noFill/>
        </p:spPr>
        <p:txBody>
          <a:bodyPr wrap="square" lIns="0" tIns="0" rIns="0" bIns="0">
            <a:spAutoFit/>
          </a:bodyPr>
          <a:lstStyle/>
          <a:p>
            <a:r>
              <a:rPr lang="en-AU" sz="1600" kern="1200" dirty="0">
                <a:solidFill>
                  <a:schemeClr val="tx1"/>
                </a:solidFill>
                <a:latin typeface="+mn-lt"/>
                <a:ea typeface="+mn-ea"/>
                <a:cs typeface="+mn-cs"/>
              </a:rPr>
              <a:t>You’ve done your research and </a:t>
            </a:r>
            <a:br>
              <a:rPr lang="en-AU" sz="1600" kern="1200" dirty="0">
                <a:solidFill>
                  <a:schemeClr val="tx1"/>
                </a:solidFill>
                <a:latin typeface="+mn-lt"/>
                <a:ea typeface="+mn-ea"/>
                <a:cs typeface="+mn-cs"/>
              </a:rPr>
            </a:br>
            <a:r>
              <a:rPr lang="en-AU" sz="1600" kern="1200" dirty="0">
                <a:solidFill>
                  <a:schemeClr val="tx1"/>
                </a:solidFill>
                <a:latin typeface="+mn-lt"/>
                <a:ea typeface="+mn-ea"/>
                <a:cs typeface="+mn-cs"/>
              </a:rPr>
              <a:t>feel confident the UQ MBA is your ticket to greater job fulfillment, but </a:t>
            </a:r>
            <a:br>
              <a:rPr lang="en-AU" sz="1600" kern="1200" dirty="0">
                <a:solidFill>
                  <a:schemeClr val="tx1"/>
                </a:solidFill>
                <a:latin typeface="+mn-lt"/>
                <a:ea typeface="+mn-ea"/>
                <a:cs typeface="+mn-cs"/>
              </a:rPr>
            </a:br>
            <a:r>
              <a:rPr lang="en-AU" sz="1600" kern="1200" dirty="0">
                <a:solidFill>
                  <a:schemeClr val="tx1"/>
                </a:solidFill>
                <a:latin typeface="+mn-lt"/>
                <a:ea typeface="+mn-ea"/>
                <a:cs typeface="+mn-cs"/>
              </a:rPr>
              <a:t>how do you get your employer on board? More importantly, how can </a:t>
            </a:r>
            <a:br>
              <a:rPr lang="en-AU" sz="1600" kern="1200" dirty="0">
                <a:solidFill>
                  <a:schemeClr val="tx1"/>
                </a:solidFill>
                <a:latin typeface="+mn-lt"/>
                <a:ea typeface="+mn-ea"/>
                <a:cs typeface="+mn-cs"/>
              </a:rPr>
            </a:br>
            <a:r>
              <a:rPr lang="en-AU" sz="1600" kern="1200" dirty="0">
                <a:solidFill>
                  <a:schemeClr val="tx1"/>
                </a:solidFill>
                <a:latin typeface="+mn-lt"/>
                <a:ea typeface="+mn-ea"/>
                <a:cs typeface="+mn-cs"/>
              </a:rPr>
              <a:t>you convince them to subsidise your studies? Use this template to present your key arguments and demonstrate the potential return your manager </a:t>
            </a:r>
            <a:br>
              <a:rPr lang="en-AU" sz="1600" kern="1200" dirty="0">
                <a:solidFill>
                  <a:schemeClr val="tx1"/>
                </a:solidFill>
                <a:latin typeface="+mn-lt"/>
                <a:ea typeface="+mn-ea"/>
                <a:cs typeface="+mn-cs"/>
              </a:rPr>
            </a:br>
            <a:r>
              <a:rPr lang="en-AU" sz="1600" kern="1200" dirty="0">
                <a:solidFill>
                  <a:schemeClr val="tx1"/>
                </a:solidFill>
                <a:latin typeface="+mn-lt"/>
                <a:ea typeface="+mn-ea"/>
                <a:cs typeface="+mn-cs"/>
              </a:rPr>
              <a:t>can expect from investing in your professional development. </a:t>
            </a:r>
          </a:p>
        </p:txBody>
      </p:sp>
      <p:sp>
        <p:nvSpPr>
          <p:cNvPr id="9" name="TextBox 8">
            <a:extLst>
              <a:ext uri="{FF2B5EF4-FFF2-40B4-BE49-F238E27FC236}">
                <a16:creationId xmlns:a16="http://schemas.microsoft.com/office/drawing/2014/main" id="{84C38AD5-9588-B697-CC2B-A275FBA401BD}"/>
              </a:ext>
            </a:extLst>
          </p:cNvPr>
          <p:cNvSpPr txBox="1"/>
          <p:nvPr userDrawn="1"/>
        </p:nvSpPr>
        <p:spPr>
          <a:xfrm>
            <a:off x="4542870" y="2262204"/>
            <a:ext cx="3445121" cy="2646878"/>
          </a:xfrm>
          <a:prstGeom prst="rect">
            <a:avLst/>
          </a:prstGeom>
          <a:noFill/>
        </p:spPr>
        <p:txBody>
          <a:bodyPr wrap="square" lIns="0" tIns="0" rIns="0" bIns="0">
            <a:spAutoFit/>
          </a:bodyPr>
          <a:lstStyle/>
          <a:p>
            <a:pPr marL="0" algn="l" defTabSz="914400" rtl="0" eaLnBrk="1" latinLnBrk="0" hangingPunct="1">
              <a:spcAft>
                <a:spcPts val="900"/>
              </a:spcAft>
            </a:pPr>
            <a:r>
              <a:rPr lang="en-AU" sz="1600" b="1" kern="1200" dirty="0">
                <a:solidFill>
                  <a:schemeClr val="accent5"/>
                </a:solidFill>
                <a:latin typeface="+mn-lt"/>
                <a:ea typeface="+mn-ea"/>
                <a:cs typeface="+mn-cs"/>
              </a:rPr>
              <a:t>How to get started</a:t>
            </a:r>
          </a:p>
          <a:p>
            <a:pPr marL="285750" indent="-285750" algn="l" defTabSz="914400" rtl="0" eaLnBrk="1" latinLnBrk="0" hangingPunct="1">
              <a:spcAft>
                <a:spcPts val="900"/>
              </a:spcAft>
              <a:buFont typeface="System Font Regular"/>
              <a:buChar char="–"/>
            </a:pPr>
            <a:r>
              <a:rPr lang="en-AU" sz="1400" kern="1200" dirty="0">
                <a:solidFill>
                  <a:schemeClr val="tx1"/>
                </a:solidFill>
                <a:latin typeface="+mn-lt"/>
                <a:ea typeface="+mn-ea"/>
                <a:cs typeface="+mn-cs"/>
              </a:rPr>
              <a:t>Customise the slide content so it’s relevant to your organisation and professional aspirations. </a:t>
            </a:r>
          </a:p>
          <a:p>
            <a:pPr marL="285750" indent="-285750" algn="l" defTabSz="914400" rtl="0" eaLnBrk="1" latinLnBrk="0" hangingPunct="1">
              <a:spcAft>
                <a:spcPts val="900"/>
              </a:spcAft>
              <a:buFont typeface="System Font Regular"/>
              <a:buChar char="–"/>
            </a:pPr>
            <a:r>
              <a:rPr lang="en-AU" sz="1400" kern="1200" dirty="0">
                <a:solidFill>
                  <a:schemeClr val="tx1"/>
                </a:solidFill>
                <a:latin typeface="+mn-lt"/>
                <a:ea typeface="+mn-ea"/>
                <a:cs typeface="+mn-cs"/>
              </a:rPr>
              <a:t>Delete this slide and any instructions throughout the presentation template. </a:t>
            </a:r>
          </a:p>
          <a:p>
            <a:pPr marL="285750" indent="-285750" algn="l" defTabSz="914400" rtl="0" eaLnBrk="1" latinLnBrk="0" hangingPunct="1">
              <a:spcAft>
                <a:spcPts val="900"/>
              </a:spcAft>
              <a:buFont typeface="System Font Regular"/>
              <a:buChar char="–"/>
            </a:pPr>
            <a:r>
              <a:rPr lang="en-AU" sz="1400" kern="1200" dirty="0">
                <a:solidFill>
                  <a:schemeClr val="tx1"/>
                </a:solidFill>
                <a:latin typeface="+mn-lt"/>
                <a:ea typeface="+mn-ea"/>
                <a:cs typeface="+mn-cs"/>
              </a:rPr>
              <a:t>Create your own script notes and prepare to present.</a:t>
            </a:r>
          </a:p>
          <a:p>
            <a:pPr marL="285750" indent="-285750" algn="l" defTabSz="914400" rtl="0" eaLnBrk="1" latinLnBrk="0" hangingPunct="1">
              <a:spcAft>
                <a:spcPts val="900"/>
              </a:spcAft>
              <a:buFont typeface="System Font Regular"/>
              <a:buChar char="–"/>
            </a:pPr>
            <a:r>
              <a:rPr lang="en-AU" sz="1400" kern="1200" dirty="0">
                <a:solidFill>
                  <a:schemeClr val="tx1"/>
                </a:solidFill>
                <a:latin typeface="+mn-lt"/>
                <a:ea typeface="+mn-ea"/>
                <a:cs typeface="+mn-cs"/>
              </a:rPr>
              <a:t>Assuming everything goes well, </a:t>
            </a:r>
            <a:br>
              <a:rPr lang="en-AU" sz="1400" kern="1200" dirty="0">
                <a:solidFill>
                  <a:schemeClr val="tx1"/>
                </a:solidFill>
                <a:latin typeface="+mn-lt"/>
                <a:ea typeface="+mn-ea"/>
                <a:cs typeface="+mn-cs"/>
              </a:rPr>
            </a:br>
            <a:r>
              <a:rPr lang="en-AU" sz="1400" kern="1200" dirty="0">
                <a:solidFill>
                  <a:schemeClr val="tx1"/>
                </a:solidFill>
                <a:latin typeface="+mn-lt"/>
                <a:ea typeface="+mn-ea"/>
                <a:cs typeface="+mn-cs"/>
                <a:hlinkClick r:id="rId2"/>
              </a:rPr>
              <a:t>submit your application</a:t>
            </a:r>
            <a:r>
              <a:rPr lang="en-AU" sz="1400" kern="1200" dirty="0">
                <a:solidFill>
                  <a:schemeClr val="tx1"/>
                </a:solidFill>
                <a:latin typeface="+mn-lt"/>
                <a:ea typeface="+mn-ea"/>
                <a:cs typeface="+mn-cs"/>
              </a:rPr>
              <a:t>. </a:t>
            </a:r>
          </a:p>
        </p:txBody>
      </p:sp>
      <p:sp>
        <p:nvSpPr>
          <p:cNvPr id="19" name="Rectangle 18">
            <a:extLst>
              <a:ext uri="{FF2B5EF4-FFF2-40B4-BE49-F238E27FC236}">
                <a16:creationId xmlns:a16="http://schemas.microsoft.com/office/drawing/2014/main" id="{911294EB-78BE-B0C0-DFFF-C6E54FEDFBB7}"/>
              </a:ext>
            </a:extLst>
          </p:cNvPr>
          <p:cNvSpPr/>
          <p:nvPr userDrawn="1"/>
        </p:nvSpPr>
        <p:spPr>
          <a:xfrm>
            <a:off x="0" y="0"/>
            <a:ext cx="12192000" cy="526917"/>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 Delete this slide before presenting ****** </a:t>
            </a:r>
          </a:p>
        </p:txBody>
      </p:sp>
    </p:spTree>
    <p:extLst>
      <p:ext uri="{BB962C8B-B14F-4D97-AF65-F5344CB8AC3E}">
        <p14:creationId xmlns:p14="http://schemas.microsoft.com/office/powerpoint/2010/main" val="18006356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stimonial 1">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91A918F1-72F3-A1A4-90B8-D597AE30293B}"/>
              </a:ext>
            </a:extLst>
          </p:cNvPr>
          <p:cNvSpPr/>
          <p:nvPr userDrawn="1"/>
        </p:nvSpPr>
        <p:spPr>
          <a:xfrm>
            <a:off x="634369" y="1488287"/>
            <a:ext cx="4523070" cy="4783467"/>
          </a:xfrm>
          <a:custGeom>
            <a:avLst/>
            <a:gdLst>
              <a:gd name="connsiteX0" fmla="*/ 0 w 4523070"/>
              <a:gd name="connsiteY0" fmla="*/ 0 h 4783467"/>
              <a:gd name="connsiteX1" fmla="*/ 4523070 w 4523070"/>
              <a:gd name="connsiteY1" fmla="*/ 0 h 4783467"/>
              <a:gd name="connsiteX2" fmla="*/ 4523070 w 4523070"/>
              <a:gd name="connsiteY2" fmla="*/ 4783467 h 4783467"/>
              <a:gd name="connsiteX3" fmla="*/ 2033704 w 4523070"/>
              <a:gd name="connsiteY3" fmla="*/ 4783467 h 4783467"/>
              <a:gd name="connsiteX4" fmla="*/ 2033704 w 4523070"/>
              <a:gd name="connsiteY4" fmla="*/ 4783341 h 4783467"/>
              <a:gd name="connsiteX5" fmla="*/ 1913093 w 4523070"/>
              <a:gd name="connsiteY5" fmla="*/ 4783341 h 4783467"/>
              <a:gd name="connsiteX6" fmla="*/ 8971 w 4523070"/>
              <a:gd name="connsiteY6" fmla="*/ 2768992 h 4783467"/>
              <a:gd name="connsiteX7" fmla="*/ 0 w 4523070"/>
              <a:gd name="connsiteY7" fmla="*/ 2601114 h 4783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23070" h="4783467">
                <a:moveTo>
                  <a:pt x="0" y="0"/>
                </a:moveTo>
                <a:lnTo>
                  <a:pt x="4523070" y="0"/>
                </a:lnTo>
                <a:lnTo>
                  <a:pt x="4523070" y="4783467"/>
                </a:lnTo>
                <a:lnTo>
                  <a:pt x="2033704" y="4783467"/>
                </a:lnTo>
                <a:lnTo>
                  <a:pt x="2033704" y="4783341"/>
                </a:lnTo>
                <a:lnTo>
                  <a:pt x="1913093" y="4783341"/>
                </a:lnTo>
                <a:cubicBezTo>
                  <a:pt x="868199" y="4465394"/>
                  <a:pt x="100812" y="3632561"/>
                  <a:pt x="8971" y="2768992"/>
                </a:cubicBezTo>
                <a:lnTo>
                  <a:pt x="0" y="2601114"/>
                </a:lnTo>
                <a:close/>
              </a:path>
            </a:pathLst>
          </a:custGeom>
          <a:blipFill>
            <a:blip r:embed="rId2" cstate="screen">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AU" dirty="0"/>
          </a:p>
        </p:txBody>
      </p:sp>
      <p:pic>
        <p:nvPicPr>
          <p:cNvPr id="7" name="Picture 6">
            <a:extLst>
              <a:ext uri="{FF2B5EF4-FFF2-40B4-BE49-F238E27FC236}">
                <a16:creationId xmlns:a16="http://schemas.microsoft.com/office/drawing/2014/main" id="{18CC4667-55D5-97A5-186C-EB8C1F774953}"/>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634369" y="506736"/>
            <a:ext cx="1557638" cy="408560"/>
          </a:xfrm>
          <a:prstGeom prst="rect">
            <a:avLst/>
          </a:prstGeom>
        </p:spPr>
      </p:pic>
      <p:pic>
        <p:nvPicPr>
          <p:cNvPr id="8" name="Picture 7">
            <a:extLst>
              <a:ext uri="{FF2B5EF4-FFF2-40B4-BE49-F238E27FC236}">
                <a16:creationId xmlns:a16="http://schemas.microsoft.com/office/drawing/2014/main" id="{0DD9EC50-9B4D-663E-DF46-E3B1E30D0896}"/>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9323885" y="450287"/>
            <a:ext cx="2233740" cy="215759"/>
          </a:xfrm>
          <a:prstGeom prst="rect">
            <a:avLst/>
          </a:prstGeom>
        </p:spPr>
      </p:pic>
      <p:grpSp>
        <p:nvGrpSpPr>
          <p:cNvPr id="11" name="Graphic 7">
            <a:extLst>
              <a:ext uri="{FF2B5EF4-FFF2-40B4-BE49-F238E27FC236}">
                <a16:creationId xmlns:a16="http://schemas.microsoft.com/office/drawing/2014/main" id="{FF12C3FE-0D25-12E8-8F68-DDDACA54EB26}"/>
              </a:ext>
            </a:extLst>
          </p:cNvPr>
          <p:cNvGrpSpPr/>
          <p:nvPr userDrawn="1"/>
        </p:nvGrpSpPr>
        <p:grpSpPr>
          <a:xfrm>
            <a:off x="5945880" y="1494262"/>
            <a:ext cx="300240" cy="239743"/>
            <a:chOff x="2314844" y="824493"/>
            <a:chExt cx="439389" cy="350854"/>
          </a:xfrm>
          <a:noFill/>
        </p:grpSpPr>
        <p:sp>
          <p:nvSpPr>
            <p:cNvPr id="12" name="Freeform 11">
              <a:extLst>
                <a:ext uri="{FF2B5EF4-FFF2-40B4-BE49-F238E27FC236}">
                  <a16:creationId xmlns:a16="http://schemas.microsoft.com/office/drawing/2014/main" id="{40FF587F-8EB4-47B1-22C5-8ABC5020B032}"/>
                </a:ext>
              </a:extLst>
            </p:cNvPr>
            <p:cNvSpPr/>
            <p:nvPr/>
          </p:nvSpPr>
          <p:spPr>
            <a:xfrm>
              <a:off x="2314844" y="824493"/>
              <a:ext cx="170771" cy="309213"/>
            </a:xfrm>
            <a:custGeom>
              <a:avLst/>
              <a:gdLst>
                <a:gd name="connsiteX0" fmla="*/ 170771 w 170771"/>
                <a:gd name="connsiteY0" fmla="*/ 0 h 309213"/>
                <a:gd name="connsiteX1" fmla="*/ 85386 w 170771"/>
                <a:gd name="connsiteY1" fmla="*/ 0 h 309213"/>
                <a:gd name="connsiteX2" fmla="*/ 0 w 170771"/>
                <a:gd name="connsiteY2" fmla="*/ 138495 h 309213"/>
                <a:gd name="connsiteX3" fmla="*/ 0 w 170771"/>
                <a:gd name="connsiteY3" fmla="*/ 309214 h 309213"/>
              </a:gdLst>
              <a:ahLst/>
              <a:cxnLst>
                <a:cxn ang="0">
                  <a:pos x="connsiteX0" y="connsiteY0"/>
                </a:cxn>
                <a:cxn ang="0">
                  <a:pos x="connsiteX1" y="connsiteY1"/>
                </a:cxn>
                <a:cxn ang="0">
                  <a:pos x="connsiteX2" y="connsiteY2"/>
                </a:cxn>
                <a:cxn ang="0">
                  <a:pos x="connsiteX3" y="connsiteY3"/>
                </a:cxn>
              </a:cxnLst>
              <a:rect l="l" t="t" r="r" b="b"/>
              <a:pathLst>
                <a:path w="170771" h="309213">
                  <a:moveTo>
                    <a:pt x="170771" y="0"/>
                  </a:moveTo>
                  <a:lnTo>
                    <a:pt x="85386" y="0"/>
                  </a:lnTo>
                  <a:cubicBezTo>
                    <a:pt x="38216" y="0"/>
                    <a:pt x="0" y="62046"/>
                    <a:pt x="0" y="138495"/>
                  </a:cubicBezTo>
                  <a:lnTo>
                    <a:pt x="0" y="309214"/>
                  </a:lnTo>
                </a:path>
              </a:pathLst>
            </a:custGeom>
            <a:noFill/>
            <a:ln w="18462" cap="rnd">
              <a:solidFill>
                <a:srgbClr val="BA9C64"/>
              </a:solidFill>
              <a:prstDash val="solid"/>
              <a:round/>
            </a:ln>
          </p:spPr>
          <p:txBody>
            <a:bodyPr rtlCol="0" anchor="ctr"/>
            <a:lstStyle/>
            <a:p>
              <a:endParaRPr lang="en-US"/>
            </a:p>
          </p:txBody>
        </p:sp>
        <p:sp>
          <p:nvSpPr>
            <p:cNvPr id="13" name="Freeform 12">
              <a:extLst>
                <a:ext uri="{FF2B5EF4-FFF2-40B4-BE49-F238E27FC236}">
                  <a16:creationId xmlns:a16="http://schemas.microsoft.com/office/drawing/2014/main" id="{D06772CD-C5F5-534C-7610-6468DADBD98B}"/>
                </a:ext>
              </a:extLst>
            </p:cNvPr>
            <p:cNvSpPr/>
            <p:nvPr/>
          </p:nvSpPr>
          <p:spPr>
            <a:xfrm>
              <a:off x="2314937" y="943507"/>
              <a:ext cx="170771" cy="231841"/>
            </a:xfrm>
            <a:custGeom>
              <a:avLst/>
              <a:gdLst>
                <a:gd name="connsiteX0" fmla="*/ 0 w 170771"/>
                <a:gd name="connsiteY0" fmla="*/ 0 h 231841"/>
                <a:gd name="connsiteX1" fmla="*/ 170771 w 170771"/>
                <a:gd name="connsiteY1" fmla="*/ 0 h 231841"/>
                <a:gd name="connsiteX2" fmla="*/ 170771 w 170771"/>
                <a:gd name="connsiteY2" fmla="*/ 231841 h 231841"/>
                <a:gd name="connsiteX3" fmla="*/ 0 w 170771"/>
                <a:gd name="connsiteY3" fmla="*/ 231841 h 231841"/>
              </a:gdLst>
              <a:ahLst/>
              <a:cxnLst>
                <a:cxn ang="0">
                  <a:pos x="connsiteX0" y="connsiteY0"/>
                </a:cxn>
                <a:cxn ang="0">
                  <a:pos x="connsiteX1" y="connsiteY1"/>
                </a:cxn>
                <a:cxn ang="0">
                  <a:pos x="connsiteX2" y="connsiteY2"/>
                </a:cxn>
                <a:cxn ang="0">
                  <a:pos x="connsiteX3" y="connsiteY3"/>
                </a:cxn>
              </a:cxnLst>
              <a:rect l="l" t="t" r="r" b="b"/>
              <a:pathLst>
                <a:path w="170771" h="231841">
                  <a:moveTo>
                    <a:pt x="0" y="0"/>
                  </a:moveTo>
                  <a:lnTo>
                    <a:pt x="170771" y="0"/>
                  </a:lnTo>
                  <a:lnTo>
                    <a:pt x="170771" y="231841"/>
                  </a:lnTo>
                  <a:lnTo>
                    <a:pt x="0" y="231841"/>
                  </a:lnTo>
                  <a:close/>
                </a:path>
              </a:pathLst>
            </a:custGeom>
            <a:noFill/>
            <a:ln w="18462" cap="rnd">
              <a:solidFill>
                <a:srgbClr val="BA9C64"/>
              </a:solidFill>
              <a:prstDash val="solid"/>
              <a:round/>
            </a:ln>
          </p:spPr>
          <p:txBody>
            <a:bodyPr rtlCol="0" anchor="ctr"/>
            <a:lstStyle/>
            <a:p>
              <a:endParaRPr lang="en-US"/>
            </a:p>
          </p:txBody>
        </p:sp>
        <p:sp>
          <p:nvSpPr>
            <p:cNvPr id="14" name="Freeform 13">
              <a:extLst>
                <a:ext uri="{FF2B5EF4-FFF2-40B4-BE49-F238E27FC236}">
                  <a16:creationId xmlns:a16="http://schemas.microsoft.com/office/drawing/2014/main" id="{3DB2E63D-6FA8-754B-A894-CC9FBC05EEC1}"/>
                </a:ext>
              </a:extLst>
            </p:cNvPr>
            <p:cNvSpPr/>
            <p:nvPr/>
          </p:nvSpPr>
          <p:spPr>
            <a:xfrm>
              <a:off x="2583463" y="824493"/>
              <a:ext cx="170678" cy="294348"/>
            </a:xfrm>
            <a:custGeom>
              <a:avLst/>
              <a:gdLst>
                <a:gd name="connsiteX0" fmla="*/ 170679 w 170678"/>
                <a:gd name="connsiteY0" fmla="*/ 0 h 294348"/>
                <a:gd name="connsiteX1" fmla="*/ 85386 w 170678"/>
                <a:gd name="connsiteY1" fmla="*/ 0 h 294348"/>
                <a:gd name="connsiteX2" fmla="*/ 0 w 170678"/>
                <a:gd name="connsiteY2" fmla="*/ 129262 h 294348"/>
                <a:gd name="connsiteX3" fmla="*/ 0 w 170678"/>
                <a:gd name="connsiteY3" fmla="*/ 294349 h 294348"/>
              </a:gdLst>
              <a:ahLst/>
              <a:cxnLst>
                <a:cxn ang="0">
                  <a:pos x="connsiteX0" y="connsiteY0"/>
                </a:cxn>
                <a:cxn ang="0">
                  <a:pos x="connsiteX1" y="connsiteY1"/>
                </a:cxn>
                <a:cxn ang="0">
                  <a:pos x="connsiteX2" y="connsiteY2"/>
                </a:cxn>
                <a:cxn ang="0">
                  <a:pos x="connsiteX3" y="connsiteY3"/>
                </a:cxn>
              </a:cxnLst>
              <a:rect l="l" t="t" r="r" b="b"/>
              <a:pathLst>
                <a:path w="170678" h="294348">
                  <a:moveTo>
                    <a:pt x="170679" y="0"/>
                  </a:moveTo>
                  <a:lnTo>
                    <a:pt x="85386" y="0"/>
                  </a:lnTo>
                  <a:cubicBezTo>
                    <a:pt x="38216" y="0"/>
                    <a:pt x="0" y="57891"/>
                    <a:pt x="0" y="129262"/>
                  </a:cubicBezTo>
                  <a:lnTo>
                    <a:pt x="0" y="294349"/>
                  </a:lnTo>
                </a:path>
              </a:pathLst>
            </a:custGeom>
            <a:noFill/>
            <a:ln w="18462" cap="rnd">
              <a:solidFill>
                <a:srgbClr val="BA9C64"/>
              </a:solidFill>
              <a:prstDash val="solid"/>
              <a:round/>
            </a:ln>
          </p:spPr>
          <p:txBody>
            <a:bodyPr rtlCol="0" anchor="ctr"/>
            <a:lstStyle/>
            <a:p>
              <a:endParaRPr lang="en-US"/>
            </a:p>
          </p:txBody>
        </p:sp>
        <p:sp>
          <p:nvSpPr>
            <p:cNvPr id="15" name="Freeform 14">
              <a:extLst>
                <a:ext uri="{FF2B5EF4-FFF2-40B4-BE49-F238E27FC236}">
                  <a16:creationId xmlns:a16="http://schemas.microsoft.com/office/drawing/2014/main" id="{CA6EA7D1-41D4-1CC9-B238-9F5FA15CC3BF}"/>
                </a:ext>
              </a:extLst>
            </p:cNvPr>
            <p:cNvSpPr/>
            <p:nvPr/>
          </p:nvSpPr>
          <p:spPr>
            <a:xfrm>
              <a:off x="2583463" y="943507"/>
              <a:ext cx="170771" cy="231841"/>
            </a:xfrm>
            <a:custGeom>
              <a:avLst/>
              <a:gdLst>
                <a:gd name="connsiteX0" fmla="*/ 0 w 170771"/>
                <a:gd name="connsiteY0" fmla="*/ 0 h 231841"/>
                <a:gd name="connsiteX1" fmla="*/ 170771 w 170771"/>
                <a:gd name="connsiteY1" fmla="*/ 0 h 231841"/>
                <a:gd name="connsiteX2" fmla="*/ 170771 w 170771"/>
                <a:gd name="connsiteY2" fmla="*/ 231841 h 231841"/>
                <a:gd name="connsiteX3" fmla="*/ 0 w 170771"/>
                <a:gd name="connsiteY3" fmla="*/ 231841 h 231841"/>
              </a:gdLst>
              <a:ahLst/>
              <a:cxnLst>
                <a:cxn ang="0">
                  <a:pos x="connsiteX0" y="connsiteY0"/>
                </a:cxn>
                <a:cxn ang="0">
                  <a:pos x="connsiteX1" y="connsiteY1"/>
                </a:cxn>
                <a:cxn ang="0">
                  <a:pos x="connsiteX2" y="connsiteY2"/>
                </a:cxn>
                <a:cxn ang="0">
                  <a:pos x="connsiteX3" y="connsiteY3"/>
                </a:cxn>
              </a:cxnLst>
              <a:rect l="l" t="t" r="r" b="b"/>
              <a:pathLst>
                <a:path w="170771" h="231841">
                  <a:moveTo>
                    <a:pt x="0" y="0"/>
                  </a:moveTo>
                  <a:lnTo>
                    <a:pt x="170771" y="0"/>
                  </a:lnTo>
                  <a:lnTo>
                    <a:pt x="170771" y="231841"/>
                  </a:lnTo>
                  <a:lnTo>
                    <a:pt x="0" y="231841"/>
                  </a:lnTo>
                  <a:close/>
                </a:path>
              </a:pathLst>
            </a:custGeom>
            <a:noFill/>
            <a:ln w="18462" cap="rnd">
              <a:solidFill>
                <a:srgbClr val="BA9C64"/>
              </a:solidFill>
              <a:prstDash val="solid"/>
              <a:round/>
            </a:ln>
          </p:spPr>
          <p:txBody>
            <a:bodyPr rtlCol="0" anchor="ctr"/>
            <a:lstStyle/>
            <a:p>
              <a:endParaRPr lang="en-US"/>
            </a:p>
          </p:txBody>
        </p:sp>
      </p:grpSp>
      <p:grpSp>
        <p:nvGrpSpPr>
          <p:cNvPr id="16" name="Graphic 7">
            <a:extLst>
              <a:ext uri="{FF2B5EF4-FFF2-40B4-BE49-F238E27FC236}">
                <a16:creationId xmlns:a16="http://schemas.microsoft.com/office/drawing/2014/main" id="{AC2B9C5C-D21F-63BD-74C5-A3179A8895BD}"/>
              </a:ext>
            </a:extLst>
          </p:cNvPr>
          <p:cNvGrpSpPr/>
          <p:nvPr userDrawn="1"/>
        </p:nvGrpSpPr>
        <p:grpSpPr>
          <a:xfrm>
            <a:off x="5945911" y="3883687"/>
            <a:ext cx="300177" cy="239743"/>
            <a:chOff x="2911067" y="824493"/>
            <a:chExt cx="439297" cy="350854"/>
          </a:xfrm>
          <a:noFill/>
        </p:grpSpPr>
        <p:sp>
          <p:nvSpPr>
            <p:cNvPr id="17" name="Freeform 16">
              <a:extLst>
                <a:ext uri="{FF2B5EF4-FFF2-40B4-BE49-F238E27FC236}">
                  <a16:creationId xmlns:a16="http://schemas.microsoft.com/office/drawing/2014/main" id="{553642F2-25FD-EB59-7F17-B26E60F539B4}"/>
                </a:ext>
              </a:extLst>
            </p:cNvPr>
            <p:cNvSpPr/>
            <p:nvPr/>
          </p:nvSpPr>
          <p:spPr>
            <a:xfrm>
              <a:off x="3179593" y="866134"/>
              <a:ext cx="170771" cy="309213"/>
            </a:xfrm>
            <a:custGeom>
              <a:avLst/>
              <a:gdLst>
                <a:gd name="connsiteX0" fmla="*/ 0 w 170771"/>
                <a:gd name="connsiteY0" fmla="*/ 309214 h 309213"/>
                <a:gd name="connsiteX1" fmla="*/ 85386 w 170771"/>
                <a:gd name="connsiteY1" fmla="*/ 309214 h 309213"/>
                <a:gd name="connsiteX2" fmla="*/ 170771 w 170771"/>
                <a:gd name="connsiteY2" fmla="*/ 170719 h 309213"/>
                <a:gd name="connsiteX3" fmla="*/ 170771 w 170771"/>
                <a:gd name="connsiteY3" fmla="*/ 0 h 309213"/>
              </a:gdLst>
              <a:ahLst/>
              <a:cxnLst>
                <a:cxn ang="0">
                  <a:pos x="connsiteX0" y="connsiteY0"/>
                </a:cxn>
                <a:cxn ang="0">
                  <a:pos x="connsiteX1" y="connsiteY1"/>
                </a:cxn>
                <a:cxn ang="0">
                  <a:pos x="connsiteX2" y="connsiteY2"/>
                </a:cxn>
                <a:cxn ang="0">
                  <a:pos x="connsiteX3" y="connsiteY3"/>
                </a:cxn>
              </a:cxnLst>
              <a:rect l="l" t="t" r="r" b="b"/>
              <a:pathLst>
                <a:path w="170771" h="309213">
                  <a:moveTo>
                    <a:pt x="0" y="309214"/>
                  </a:moveTo>
                  <a:lnTo>
                    <a:pt x="85386" y="309214"/>
                  </a:lnTo>
                  <a:cubicBezTo>
                    <a:pt x="132556" y="309214"/>
                    <a:pt x="170771" y="247168"/>
                    <a:pt x="170771" y="170719"/>
                  </a:cubicBezTo>
                  <a:lnTo>
                    <a:pt x="170771" y="0"/>
                  </a:lnTo>
                </a:path>
              </a:pathLst>
            </a:custGeom>
            <a:noFill/>
            <a:ln w="18462" cap="rnd">
              <a:solidFill>
                <a:srgbClr val="BA9C64"/>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BF240885-7DF1-6AED-6FCE-678A73DA0333}"/>
                </a:ext>
              </a:extLst>
            </p:cNvPr>
            <p:cNvSpPr/>
            <p:nvPr/>
          </p:nvSpPr>
          <p:spPr>
            <a:xfrm>
              <a:off x="3179593" y="824493"/>
              <a:ext cx="170771" cy="231841"/>
            </a:xfrm>
            <a:custGeom>
              <a:avLst/>
              <a:gdLst>
                <a:gd name="connsiteX0" fmla="*/ 0 w 170771"/>
                <a:gd name="connsiteY0" fmla="*/ 0 h 231841"/>
                <a:gd name="connsiteX1" fmla="*/ 170771 w 170771"/>
                <a:gd name="connsiteY1" fmla="*/ 0 h 231841"/>
                <a:gd name="connsiteX2" fmla="*/ 170771 w 170771"/>
                <a:gd name="connsiteY2" fmla="*/ 231841 h 231841"/>
                <a:gd name="connsiteX3" fmla="*/ 0 w 170771"/>
                <a:gd name="connsiteY3" fmla="*/ 231841 h 231841"/>
              </a:gdLst>
              <a:ahLst/>
              <a:cxnLst>
                <a:cxn ang="0">
                  <a:pos x="connsiteX0" y="connsiteY0"/>
                </a:cxn>
                <a:cxn ang="0">
                  <a:pos x="connsiteX1" y="connsiteY1"/>
                </a:cxn>
                <a:cxn ang="0">
                  <a:pos x="connsiteX2" y="connsiteY2"/>
                </a:cxn>
                <a:cxn ang="0">
                  <a:pos x="connsiteX3" y="connsiteY3"/>
                </a:cxn>
              </a:cxnLst>
              <a:rect l="l" t="t" r="r" b="b"/>
              <a:pathLst>
                <a:path w="170771" h="231841">
                  <a:moveTo>
                    <a:pt x="0" y="0"/>
                  </a:moveTo>
                  <a:lnTo>
                    <a:pt x="170771" y="0"/>
                  </a:lnTo>
                  <a:lnTo>
                    <a:pt x="170771" y="231841"/>
                  </a:lnTo>
                  <a:lnTo>
                    <a:pt x="0" y="231841"/>
                  </a:lnTo>
                  <a:close/>
                </a:path>
              </a:pathLst>
            </a:custGeom>
            <a:noFill/>
            <a:ln w="18462" cap="rnd">
              <a:solidFill>
                <a:srgbClr val="BA9C64"/>
              </a:solidFill>
              <a:prstDash val="solid"/>
              <a:round/>
            </a:ln>
          </p:spPr>
          <p:txBody>
            <a:bodyPr rtlCol="0" anchor="ctr"/>
            <a:lstStyle/>
            <a:p>
              <a:endParaRPr lang="en-US"/>
            </a:p>
          </p:txBody>
        </p:sp>
        <p:sp>
          <p:nvSpPr>
            <p:cNvPr id="19" name="Freeform 18">
              <a:extLst>
                <a:ext uri="{FF2B5EF4-FFF2-40B4-BE49-F238E27FC236}">
                  <a16:creationId xmlns:a16="http://schemas.microsoft.com/office/drawing/2014/main" id="{69929795-F37B-08D0-8A16-8B69C6C2DCBB}"/>
                </a:ext>
              </a:extLst>
            </p:cNvPr>
            <p:cNvSpPr/>
            <p:nvPr/>
          </p:nvSpPr>
          <p:spPr>
            <a:xfrm>
              <a:off x="2911067" y="880999"/>
              <a:ext cx="170771" cy="294348"/>
            </a:xfrm>
            <a:custGeom>
              <a:avLst/>
              <a:gdLst>
                <a:gd name="connsiteX0" fmla="*/ 0 w 170771"/>
                <a:gd name="connsiteY0" fmla="*/ 294349 h 294348"/>
                <a:gd name="connsiteX1" fmla="*/ 85386 w 170771"/>
                <a:gd name="connsiteY1" fmla="*/ 294349 h 294348"/>
                <a:gd name="connsiteX2" fmla="*/ 170771 w 170771"/>
                <a:gd name="connsiteY2" fmla="*/ 165086 h 294348"/>
                <a:gd name="connsiteX3" fmla="*/ 170771 w 170771"/>
                <a:gd name="connsiteY3" fmla="*/ 0 h 294348"/>
              </a:gdLst>
              <a:ahLst/>
              <a:cxnLst>
                <a:cxn ang="0">
                  <a:pos x="connsiteX0" y="connsiteY0"/>
                </a:cxn>
                <a:cxn ang="0">
                  <a:pos x="connsiteX1" y="connsiteY1"/>
                </a:cxn>
                <a:cxn ang="0">
                  <a:pos x="connsiteX2" y="connsiteY2"/>
                </a:cxn>
                <a:cxn ang="0">
                  <a:pos x="connsiteX3" y="connsiteY3"/>
                </a:cxn>
              </a:cxnLst>
              <a:rect l="l" t="t" r="r" b="b"/>
              <a:pathLst>
                <a:path w="170771" h="294348">
                  <a:moveTo>
                    <a:pt x="0" y="294349"/>
                  </a:moveTo>
                  <a:lnTo>
                    <a:pt x="85386" y="294349"/>
                  </a:lnTo>
                  <a:cubicBezTo>
                    <a:pt x="132555" y="294349"/>
                    <a:pt x="170771" y="236458"/>
                    <a:pt x="170771" y="165086"/>
                  </a:cubicBezTo>
                  <a:lnTo>
                    <a:pt x="170771" y="0"/>
                  </a:lnTo>
                </a:path>
              </a:pathLst>
            </a:custGeom>
            <a:noFill/>
            <a:ln w="18462" cap="rnd">
              <a:solidFill>
                <a:srgbClr val="BA9C64"/>
              </a:solidFill>
              <a:prstDash val="solid"/>
              <a:round/>
            </a:ln>
          </p:spPr>
          <p:txBody>
            <a:bodyPr rtlCol="0" anchor="ctr"/>
            <a:lstStyle/>
            <a:p>
              <a:endParaRPr lang="en-US"/>
            </a:p>
          </p:txBody>
        </p:sp>
        <p:sp>
          <p:nvSpPr>
            <p:cNvPr id="20" name="Freeform 19">
              <a:extLst>
                <a:ext uri="{FF2B5EF4-FFF2-40B4-BE49-F238E27FC236}">
                  <a16:creationId xmlns:a16="http://schemas.microsoft.com/office/drawing/2014/main" id="{A420B655-5DF9-6839-6420-EAD1889AF0DA}"/>
                </a:ext>
              </a:extLst>
            </p:cNvPr>
            <p:cNvSpPr/>
            <p:nvPr/>
          </p:nvSpPr>
          <p:spPr>
            <a:xfrm>
              <a:off x="2911067" y="824493"/>
              <a:ext cx="170771" cy="231841"/>
            </a:xfrm>
            <a:custGeom>
              <a:avLst/>
              <a:gdLst>
                <a:gd name="connsiteX0" fmla="*/ 0 w 170771"/>
                <a:gd name="connsiteY0" fmla="*/ 0 h 231841"/>
                <a:gd name="connsiteX1" fmla="*/ 170771 w 170771"/>
                <a:gd name="connsiteY1" fmla="*/ 0 h 231841"/>
                <a:gd name="connsiteX2" fmla="*/ 170771 w 170771"/>
                <a:gd name="connsiteY2" fmla="*/ 231841 h 231841"/>
                <a:gd name="connsiteX3" fmla="*/ 0 w 170771"/>
                <a:gd name="connsiteY3" fmla="*/ 231841 h 231841"/>
              </a:gdLst>
              <a:ahLst/>
              <a:cxnLst>
                <a:cxn ang="0">
                  <a:pos x="connsiteX0" y="connsiteY0"/>
                </a:cxn>
                <a:cxn ang="0">
                  <a:pos x="connsiteX1" y="connsiteY1"/>
                </a:cxn>
                <a:cxn ang="0">
                  <a:pos x="connsiteX2" y="connsiteY2"/>
                </a:cxn>
                <a:cxn ang="0">
                  <a:pos x="connsiteX3" y="connsiteY3"/>
                </a:cxn>
              </a:cxnLst>
              <a:rect l="l" t="t" r="r" b="b"/>
              <a:pathLst>
                <a:path w="170771" h="231841">
                  <a:moveTo>
                    <a:pt x="0" y="0"/>
                  </a:moveTo>
                  <a:lnTo>
                    <a:pt x="170771" y="0"/>
                  </a:lnTo>
                  <a:lnTo>
                    <a:pt x="170771" y="231841"/>
                  </a:lnTo>
                  <a:lnTo>
                    <a:pt x="0" y="231841"/>
                  </a:lnTo>
                  <a:close/>
                </a:path>
              </a:pathLst>
            </a:custGeom>
            <a:noFill/>
            <a:ln w="18462" cap="rnd">
              <a:solidFill>
                <a:srgbClr val="BA9C64"/>
              </a:solidFill>
              <a:prstDash val="solid"/>
              <a:round/>
            </a:ln>
          </p:spPr>
          <p:txBody>
            <a:bodyPr rtlCol="0" anchor="ctr"/>
            <a:lstStyle/>
            <a:p>
              <a:endParaRPr lang="en-US"/>
            </a:p>
          </p:txBody>
        </p:sp>
      </p:grpSp>
      <p:sp>
        <p:nvSpPr>
          <p:cNvPr id="5" name="TextBox 4">
            <a:extLst>
              <a:ext uri="{FF2B5EF4-FFF2-40B4-BE49-F238E27FC236}">
                <a16:creationId xmlns:a16="http://schemas.microsoft.com/office/drawing/2014/main" id="{CB82CB24-5CE3-0FDE-09AF-FFB3BC67BF52}"/>
              </a:ext>
            </a:extLst>
          </p:cNvPr>
          <p:cNvSpPr txBox="1"/>
          <p:nvPr userDrawn="1"/>
        </p:nvSpPr>
        <p:spPr>
          <a:xfrm>
            <a:off x="5949502" y="1866402"/>
            <a:ext cx="4840942" cy="1846659"/>
          </a:xfrm>
          <a:prstGeom prst="rect">
            <a:avLst/>
          </a:prstGeom>
          <a:noFill/>
        </p:spPr>
        <p:txBody>
          <a:bodyPr wrap="square" lIns="0" tIns="0" rIns="0" bIns="0">
            <a:spAutoFit/>
          </a:bodyPr>
          <a:lstStyle/>
          <a:p>
            <a:pPr>
              <a:lnSpc>
                <a:spcPct val="100000"/>
              </a:lnSpc>
              <a:spcAft>
                <a:spcPts val="800"/>
              </a:spcAft>
            </a:pPr>
            <a:r>
              <a:rPr lang="en-AU" sz="2000" kern="1200" dirty="0">
                <a:solidFill>
                  <a:schemeClr val="accent5"/>
                </a:solidFill>
                <a:latin typeface="+mn-lt"/>
                <a:ea typeface="+mn-ea"/>
                <a:cs typeface="+mn-cs"/>
              </a:rPr>
              <a:t>The UQ MBA taught me how to collaborate effectively with different people to get things done. I’ve been able to take each subject and apply it to my work. I can now debate with our CFO in his own language, which he very much appreciates.</a:t>
            </a:r>
          </a:p>
        </p:txBody>
      </p:sp>
      <p:sp>
        <p:nvSpPr>
          <p:cNvPr id="9" name="TextBox 8">
            <a:extLst>
              <a:ext uri="{FF2B5EF4-FFF2-40B4-BE49-F238E27FC236}">
                <a16:creationId xmlns:a16="http://schemas.microsoft.com/office/drawing/2014/main" id="{8E4BEEB3-789C-976D-E6D2-86929313643C}"/>
              </a:ext>
            </a:extLst>
          </p:cNvPr>
          <p:cNvSpPr txBox="1"/>
          <p:nvPr userDrawn="1"/>
        </p:nvSpPr>
        <p:spPr>
          <a:xfrm>
            <a:off x="5945880" y="5881423"/>
            <a:ext cx="5360134" cy="430887"/>
          </a:xfrm>
          <a:prstGeom prst="rect">
            <a:avLst/>
          </a:prstGeom>
          <a:noFill/>
        </p:spPr>
        <p:txBody>
          <a:bodyPr wrap="square" lIns="0" tIns="0" rIns="0" bIns="0" anchor="b">
            <a:spAutoFit/>
          </a:bodyPr>
          <a:lstStyle/>
          <a:p>
            <a:pPr>
              <a:lnSpc>
                <a:spcPct val="100000"/>
              </a:lnSpc>
              <a:spcAft>
                <a:spcPts val="800"/>
              </a:spcAft>
            </a:pPr>
            <a:r>
              <a:rPr lang="en-AU" sz="1400" b="1" kern="1200" dirty="0">
                <a:solidFill>
                  <a:schemeClr val="accent5"/>
                </a:solidFill>
                <a:latin typeface="+mn-lt"/>
                <a:ea typeface="+mn-ea"/>
                <a:cs typeface="+mn-cs"/>
              </a:rPr>
              <a:t>Athena Manley</a:t>
            </a:r>
            <a:br>
              <a:rPr lang="en-AU" sz="1400" b="0" kern="1200" dirty="0">
                <a:solidFill>
                  <a:schemeClr val="accent5"/>
                </a:solidFill>
                <a:latin typeface="+mn-lt"/>
                <a:ea typeface="+mn-ea"/>
                <a:cs typeface="+mn-cs"/>
              </a:rPr>
            </a:br>
            <a:r>
              <a:rPr lang="en-AU" sz="1400" b="0" kern="1200" dirty="0">
                <a:solidFill>
                  <a:schemeClr val="accent5"/>
                </a:solidFill>
                <a:latin typeface="+mn-lt"/>
                <a:ea typeface="+mn-ea"/>
                <a:cs typeface="+mn-cs"/>
              </a:rPr>
              <a:t>Chief of Strategy, Aon </a:t>
            </a:r>
          </a:p>
        </p:txBody>
      </p:sp>
    </p:spTree>
    <p:extLst>
      <p:ext uri="{BB962C8B-B14F-4D97-AF65-F5344CB8AC3E}">
        <p14:creationId xmlns:p14="http://schemas.microsoft.com/office/powerpoint/2010/main" val="38429482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stimonial 2">
    <p:spTree>
      <p:nvGrpSpPr>
        <p:cNvPr id="1" name=""/>
        <p:cNvGrpSpPr/>
        <p:nvPr/>
      </p:nvGrpSpPr>
      <p:grpSpPr>
        <a:xfrm>
          <a:off x="0" y="0"/>
          <a:ext cx="0" cy="0"/>
          <a:chOff x="0" y="0"/>
          <a:chExt cx="0" cy="0"/>
        </a:xfrm>
      </p:grpSpPr>
      <p:pic>
        <p:nvPicPr>
          <p:cNvPr id="4" name="Picture 3" descr="A person sitting in a chair&#10;&#10;Description automatically generated">
            <a:extLst>
              <a:ext uri="{FF2B5EF4-FFF2-40B4-BE49-F238E27FC236}">
                <a16:creationId xmlns:a16="http://schemas.microsoft.com/office/drawing/2014/main" id="{D6C91BDB-3069-087F-E037-6596CC124AC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34369" y="1488287"/>
            <a:ext cx="4523070" cy="4783467"/>
          </a:xfrm>
          <a:custGeom>
            <a:avLst/>
            <a:gdLst>
              <a:gd name="connsiteX0" fmla="*/ 0 w 4523070"/>
              <a:gd name="connsiteY0" fmla="*/ 0 h 4783467"/>
              <a:gd name="connsiteX1" fmla="*/ 4523070 w 4523070"/>
              <a:gd name="connsiteY1" fmla="*/ 0 h 4783467"/>
              <a:gd name="connsiteX2" fmla="*/ 4523070 w 4523070"/>
              <a:gd name="connsiteY2" fmla="*/ 4783467 h 4783467"/>
              <a:gd name="connsiteX3" fmla="*/ 2033704 w 4523070"/>
              <a:gd name="connsiteY3" fmla="*/ 4783467 h 4783467"/>
              <a:gd name="connsiteX4" fmla="*/ 2033704 w 4523070"/>
              <a:gd name="connsiteY4" fmla="*/ 4783341 h 4783467"/>
              <a:gd name="connsiteX5" fmla="*/ 1913093 w 4523070"/>
              <a:gd name="connsiteY5" fmla="*/ 4783341 h 4783467"/>
              <a:gd name="connsiteX6" fmla="*/ 8971 w 4523070"/>
              <a:gd name="connsiteY6" fmla="*/ 2768992 h 4783467"/>
              <a:gd name="connsiteX7" fmla="*/ 0 w 4523070"/>
              <a:gd name="connsiteY7" fmla="*/ 2601114 h 4783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23070" h="4783467">
                <a:moveTo>
                  <a:pt x="0" y="0"/>
                </a:moveTo>
                <a:lnTo>
                  <a:pt x="4523070" y="0"/>
                </a:lnTo>
                <a:lnTo>
                  <a:pt x="4523070" y="4783467"/>
                </a:lnTo>
                <a:lnTo>
                  <a:pt x="2033704" y="4783467"/>
                </a:lnTo>
                <a:lnTo>
                  <a:pt x="2033704" y="4783341"/>
                </a:lnTo>
                <a:lnTo>
                  <a:pt x="1913093" y="4783341"/>
                </a:lnTo>
                <a:cubicBezTo>
                  <a:pt x="868199" y="4465394"/>
                  <a:pt x="100812" y="3632561"/>
                  <a:pt x="8971" y="2768992"/>
                </a:cubicBezTo>
                <a:lnTo>
                  <a:pt x="0" y="2601114"/>
                </a:lnTo>
                <a:close/>
              </a:path>
            </a:pathLst>
          </a:custGeom>
        </p:spPr>
      </p:pic>
      <p:pic>
        <p:nvPicPr>
          <p:cNvPr id="7" name="Picture 6">
            <a:extLst>
              <a:ext uri="{FF2B5EF4-FFF2-40B4-BE49-F238E27FC236}">
                <a16:creationId xmlns:a16="http://schemas.microsoft.com/office/drawing/2014/main" id="{18CC4667-55D5-97A5-186C-EB8C1F774953}"/>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634369" y="506736"/>
            <a:ext cx="1557638" cy="408560"/>
          </a:xfrm>
          <a:prstGeom prst="rect">
            <a:avLst/>
          </a:prstGeom>
        </p:spPr>
      </p:pic>
      <p:pic>
        <p:nvPicPr>
          <p:cNvPr id="8" name="Picture 7">
            <a:extLst>
              <a:ext uri="{FF2B5EF4-FFF2-40B4-BE49-F238E27FC236}">
                <a16:creationId xmlns:a16="http://schemas.microsoft.com/office/drawing/2014/main" id="{0DD9EC50-9B4D-663E-DF46-E3B1E30D0896}"/>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9323885" y="450287"/>
            <a:ext cx="2233740" cy="215759"/>
          </a:xfrm>
          <a:prstGeom prst="rect">
            <a:avLst/>
          </a:prstGeom>
        </p:spPr>
      </p:pic>
      <p:grpSp>
        <p:nvGrpSpPr>
          <p:cNvPr id="11" name="Graphic 7">
            <a:extLst>
              <a:ext uri="{FF2B5EF4-FFF2-40B4-BE49-F238E27FC236}">
                <a16:creationId xmlns:a16="http://schemas.microsoft.com/office/drawing/2014/main" id="{FF12C3FE-0D25-12E8-8F68-DDDACA54EB26}"/>
              </a:ext>
            </a:extLst>
          </p:cNvPr>
          <p:cNvGrpSpPr/>
          <p:nvPr userDrawn="1"/>
        </p:nvGrpSpPr>
        <p:grpSpPr>
          <a:xfrm>
            <a:off x="5945880" y="1494262"/>
            <a:ext cx="300240" cy="239743"/>
            <a:chOff x="2314844" y="824493"/>
            <a:chExt cx="439389" cy="350854"/>
          </a:xfrm>
          <a:noFill/>
        </p:grpSpPr>
        <p:sp>
          <p:nvSpPr>
            <p:cNvPr id="12" name="Freeform 11">
              <a:extLst>
                <a:ext uri="{FF2B5EF4-FFF2-40B4-BE49-F238E27FC236}">
                  <a16:creationId xmlns:a16="http://schemas.microsoft.com/office/drawing/2014/main" id="{40FF587F-8EB4-47B1-22C5-8ABC5020B032}"/>
                </a:ext>
              </a:extLst>
            </p:cNvPr>
            <p:cNvSpPr/>
            <p:nvPr/>
          </p:nvSpPr>
          <p:spPr>
            <a:xfrm>
              <a:off x="2314844" y="824493"/>
              <a:ext cx="170771" cy="309213"/>
            </a:xfrm>
            <a:custGeom>
              <a:avLst/>
              <a:gdLst>
                <a:gd name="connsiteX0" fmla="*/ 170771 w 170771"/>
                <a:gd name="connsiteY0" fmla="*/ 0 h 309213"/>
                <a:gd name="connsiteX1" fmla="*/ 85386 w 170771"/>
                <a:gd name="connsiteY1" fmla="*/ 0 h 309213"/>
                <a:gd name="connsiteX2" fmla="*/ 0 w 170771"/>
                <a:gd name="connsiteY2" fmla="*/ 138495 h 309213"/>
                <a:gd name="connsiteX3" fmla="*/ 0 w 170771"/>
                <a:gd name="connsiteY3" fmla="*/ 309214 h 309213"/>
              </a:gdLst>
              <a:ahLst/>
              <a:cxnLst>
                <a:cxn ang="0">
                  <a:pos x="connsiteX0" y="connsiteY0"/>
                </a:cxn>
                <a:cxn ang="0">
                  <a:pos x="connsiteX1" y="connsiteY1"/>
                </a:cxn>
                <a:cxn ang="0">
                  <a:pos x="connsiteX2" y="connsiteY2"/>
                </a:cxn>
                <a:cxn ang="0">
                  <a:pos x="connsiteX3" y="connsiteY3"/>
                </a:cxn>
              </a:cxnLst>
              <a:rect l="l" t="t" r="r" b="b"/>
              <a:pathLst>
                <a:path w="170771" h="309213">
                  <a:moveTo>
                    <a:pt x="170771" y="0"/>
                  </a:moveTo>
                  <a:lnTo>
                    <a:pt x="85386" y="0"/>
                  </a:lnTo>
                  <a:cubicBezTo>
                    <a:pt x="38216" y="0"/>
                    <a:pt x="0" y="62046"/>
                    <a:pt x="0" y="138495"/>
                  </a:cubicBezTo>
                  <a:lnTo>
                    <a:pt x="0" y="309214"/>
                  </a:lnTo>
                </a:path>
              </a:pathLst>
            </a:custGeom>
            <a:noFill/>
            <a:ln w="18462" cap="rnd">
              <a:solidFill>
                <a:srgbClr val="BA9C64"/>
              </a:solidFill>
              <a:prstDash val="solid"/>
              <a:round/>
            </a:ln>
          </p:spPr>
          <p:txBody>
            <a:bodyPr rtlCol="0" anchor="ctr"/>
            <a:lstStyle/>
            <a:p>
              <a:endParaRPr lang="en-US"/>
            </a:p>
          </p:txBody>
        </p:sp>
        <p:sp>
          <p:nvSpPr>
            <p:cNvPr id="13" name="Freeform 12">
              <a:extLst>
                <a:ext uri="{FF2B5EF4-FFF2-40B4-BE49-F238E27FC236}">
                  <a16:creationId xmlns:a16="http://schemas.microsoft.com/office/drawing/2014/main" id="{D06772CD-C5F5-534C-7610-6468DADBD98B}"/>
                </a:ext>
              </a:extLst>
            </p:cNvPr>
            <p:cNvSpPr/>
            <p:nvPr/>
          </p:nvSpPr>
          <p:spPr>
            <a:xfrm>
              <a:off x="2314937" y="943507"/>
              <a:ext cx="170771" cy="231841"/>
            </a:xfrm>
            <a:custGeom>
              <a:avLst/>
              <a:gdLst>
                <a:gd name="connsiteX0" fmla="*/ 0 w 170771"/>
                <a:gd name="connsiteY0" fmla="*/ 0 h 231841"/>
                <a:gd name="connsiteX1" fmla="*/ 170771 w 170771"/>
                <a:gd name="connsiteY1" fmla="*/ 0 h 231841"/>
                <a:gd name="connsiteX2" fmla="*/ 170771 w 170771"/>
                <a:gd name="connsiteY2" fmla="*/ 231841 h 231841"/>
                <a:gd name="connsiteX3" fmla="*/ 0 w 170771"/>
                <a:gd name="connsiteY3" fmla="*/ 231841 h 231841"/>
              </a:gdLst>
              <a:ahLst/>
              <a:cxnLst>
                <a:cxn ang="0">
                  <a:pos x="connsiteX0" y="connsiteY0"/>
                </a:cxn>
                <a:cxn ang="0">
                  <a:pos x="connsiteX1" y="connsiteY1"/>
                </a:cxn>
                <a:cxn ang="0">
                  <a:pos x="connsiteX2" y="connsiteY2"/>
                </a:cxn>
                <a:cxn ang="0">
                  <a:pos x="connsiteX3" y="connsiteY3"/>
                </a:cxn>
              </a:cxnLst>
              <a:rect l="l" t="t" r="r" b="b"/>
              <a:pathLst>
                <a:path w="170771" h="231841">
                  <a:moveTo>
                    <a:pt x="0" y="0"/>
                  </a:moveTo>
                  <a:lnTo>
                    <a:pt x="170771" y="0"/>
                  </a:lnTo>
                  <a:lnTo>
                    <a:pt x="170771" y="231841"/>
                  </a:lnTo>
                  <a:lnTo>
                    <a:pt x="0" y="231841"/>
                  </a:lnTo>
                  <a:close/>
                </a:path>
              </a:pathLst>
            </a:custGeom>
            <a:noFill/>
            <a:ln w="18462" cap="rnd">
              <a:solidFill>
                <a:srgbClr val="BA9C64"/>
              </a:solidFill>
              <a:prstDash val="solid"/>
              <a:round/>
            </a:ln>
          </p:spPr>
          <p:txBody>
            <a:bodyPr rtlCol="0" anchor="ctr"/>
            <a:lstStyle/>
            <a:p>
              <a:endParaRPr lang="en-US"/>
            </a:p>
          </p:txBody>
        </p:sp>
        <p:sp>
          <p:nvSpPr>
            <p:cNvPr id="14" name="Freeform 13">
              <a:extLst>
                <a:ext uri="{FF2B5EF4-FFF2-40B4-BE49-F238E27FC236}">
                  <a16:creationId xmlns:a16="http://schemas.microsoft.com/office/drawing/2014/main" id="{3DB2E63D-6FA8-754B-A894-CC9FBC05EEC1}"/>
                </a:ext>
              </a:extLst>
            </p:cNvPr>
            <p:cNvSpPr/>
            <p:nvPr/>
          </p:nvSpPr>
          <p:spPr>
            <a:xfrm>
              <a:off x="2583463" y="824493"/>
              <a:ext cx="170678" cy="294348"/>
            </a:xfrm>
            <a:custGeom>
              <a:avLst/>
              <a:gdLst>
                <a:gd name="connsiteX0" fmla="*/ 170679 w 170678"/>
                <a:gd name="connsiteY0" fmla="*/ 0 h 294348"/>
                <a:gd name="connsiteX1" fmla="*/ 85386 w 170678"/>
                <a:gd name="connsiteY1" fmla="*/ 0 h 294348"/>
                <a:gd name="connsiteX2" fmla="*/ 0 w 170678"/>
                <a:gd name="connsiteY2" fmla="*/ 129262 h 294348"/>
                <a:gd name="connsiteX3" fmla="*/ 0 w 170678"/>
                <a:gd name="connsiteY3" fmla="*/ 294349 h 294348"/>
              </a:gdLst>
              <a:ahLst/>
              <a:cxnLst>
                <a:cxn ang="0">
                  <a:pos x="connsiteX0" y="connsiteY0"/>
                </a:cxn>
                <a:cxn ang="0">
                  <a:pos x="connsiteX1" y="connsiteY1"/>
                </a:cxn>
                <a:cxn ang="0">
                  <a:pos x="connsiteX2" y="connsiteY2"/>
                </a:cxn>
                <a:cxn ang="0">
                  <a:pos x="connsiteX3" y="connsiteY3"/>
                </a:cxn>
              </a:cxnLst>
              <a:rect l="l" t="t" r="r" b="b"/>
              <a:pathLst>
                <a:path w="170678" h="294348">
                  <a:moveTo>
                    <a:pt x="170679" y="0"/>
                  </a:moveTo>
                  <a:lnTo>
                    <a:pt x="85386" y="0"/>
                  </a:lnTo>
                  <a:cubicBezTo>
                    <a:pt x="38216" y="0"/>
                    <a:pt x="0" y="57891"/>
                    <a:pt x="0" y="129262"/>
                  </a:cubicBezTo>
                  <a:lnTo>
                    <a:pt x="0" y="294349"/>
                  </a:lnTo>
                </a:path>
              </a:pathLst>
            </a:custGeom>
            <a:noFill/>
            <a:ln w="18462" cap="rnd">
              <a:solidFill>
                <a:srgbClr val="BA9C64"/>
              </a:solidFill>
              <a:prstDash val="solid"/>
              <a:round/>
            </a:ln>
          </p:spPr>
          <p:txBody>
            <a:bodyPr rtlCol="0" anchor="ctr"/>
            <a:lstStyle/>
            <a:p>
              <a:endParaRPr lang="en-US"/>
            </a:p>
          </p:txBody>
        </p:sp>
        <p:sp>
          <p:nvSpPr>
            <p:cNvPr id="15" name="Freeform 14">
              <a:extLst>
                <a:ext uri="{FF2B5EF4-FFF2-40B4-BE49-F238E27FC236}">
                  <a16:creationId xmlns:a16="http://schemas.microsoft.com/office/drawing/2014/main" id="{CA6EA7D1-41D4-1CC9-B238-9F5FA15CC3BF}"/>
                </a:ext>
              </a:extLst>
            </p:cNvPr>
            <p:cNvSpPr/>
            <p:nvPr/>
          </p:nvSpPr>
          <p:spPr>
            <a:xfrm>
              <a:off x="2583463" y="943507"/>
              <a:ext cx="170771" cy="231841"/>
            </a:xfrm>
            <a:custGeom>
              <a:avLst/>
              <a:gdLst>
                <a:gd name="connsiteX0" fmla="*/ 0 w 170771"/>
                <a:gd name="connsiteY0" fmla="*/ 0 h 231841"/>
                <a:gd name="connsiteX1" fmla="*/ 170771 w 170771"/>
                <a:gd name="connsiteY1" fmla="*/ 0 h 231841"/>
                <a:gd name="connsiteX2" fmla="*/ 170771 w 170771"/>
                <a:gd name="connsiteY2" fmla="*/ 231841 h 231841"/>
                <a:gd name="connsiteX3" fmla="*/ 0 w 170771"/>
                <a:gd name="connsiteY3" fmla="*/ 231841 h 231841"/>
              </a:gdLst>
              <a:ahLst/>
              <a:cxnLst>
                <a:cxn ang="0">
                  <a:pos x="connsiteX0" y="connsiteY0"/>
                </a:cxn>
                <a:cxn ang="0">
                  <a:pos x="connsiteX1" y="connsiteY1"/>
                </a:cxn>
                <a:cxn ang="0">
                  <a:pos x="connsiteX2" y="connsiteY2"/>
                </a:cxn>
                <a:cxn ang="0">
                  <a:pos x="connsiteX3" y="connsiteY3"/>
                </a:cxn>
              </a:cxnLst>
              <a:rect l="l" t="t" r="r" b="b"/>
              <a:pathLst>
                <a:path w="170771" h="231841">
                  <a:moveTo>
                    <a:pt x="0" y="0"/>
                  </a:moveTo>
                  <a:lnTo>
                    <a:pt x="170771" y="0"/>
                  </a:lnTo>
                  <a:lnTo>
                    <a:pt x="170771" y="231841"/>
                  </a:lnTo>
                  <a:lnTo>
                    <a:pt x="0" y="231841"/>
                  </a:lnTo>
                  <a:close/>
                </a:path>
              </a:pathLst>
            </a:custGeom>
            <a:noFill/>
            <a:ln w="18462" cap="rnd">
              <a:solidFill>
                <a:srgbClr val="BA9C64"/>
              </a:solidFill>
              <a:prstDash val="solid"/>
              <a:round/>
            </a:ln>
          </p:spPr>
          <p:txBody>
            <a:bodyPr rtlCol="0" anchor="ctr"/>
            <a:lstStyle/>
            <a:p>
              <a:endParaRPr lang="en-US"/>
            </a:p>
          </p:txBody>
        </p:sp>
      </p:grpSp>
      <p:grpSp>
        <p:nvGrpSpPr>
          <p:cNvPr id="16" name="Graphic 7">
            <a:extLst>
              <a:ext uri="{FF2B5EF4-FFF2-40B4-BE49-F238E27FC236}">
                <a16:creationId xmlns:a16="http://schemas.microsoft.com/office/drawing/2014/main" id="{AC2B9C5C-D21F-63BD-74C5-A3179A8895BD}"/>
              </a:ext>
            </a:extLst>
          </p:cNvPr>
          <p:cNvGrpSpPr/>
          <p:nvPr userDrawn="1"/>
        </p:nvGrpSpPr>
        <p:grpSpPr>
          <a:xfrm>
            <a:off x="5945911" y="4563603"/>
            <a:ext cx="300177" cy="239743"/>
            <a:chOff x="2911067" y="824493"/>
            <a:chExt cx="439297" cy="350854"/>
          </a:xfrm>
          <a:noFill/>
        </p:grpSpPr>
        <p:sp>
          <p:nvSpPr>
            <p:cNvPr id="17" name="Freeform 16">
              <a:extLst>
                <a:ext uri="{FF2B5EF4-FFF2-40B4-BE49-F238E27FC236}">
                  <a16:creationId xmlns:a16="http://schemas.microsoft.com/office/drawing/2014/main" id="{553642F2-25FD-EB59-7F17-B26E60F539B4}"/>
                </a:ext>
              </a:extLst>
            </p:cNvPr>
            <p:cNvSpPr/>
            <p:nvPr/>
          </p:nvSpPr>
          <p:spPr>
            <a:xfrm>
              <a:off x="3179593" y="866134"/>
              <a:ext cx="170771" cy="309213"/>
            </a:xfrm>
            <a:custGeom>
              <a:avLst/>
              <a:gdLst>
                <a:gd name="connsiteX0" fmla="*/ 0 w 170771"/>
                <a:gd name="connsiteY0" fmla="*/ 309214 h 309213"/>
                <a:gd name="connsiteX1" fmla="*/ 85386 w 170771"/>
                <a:gd name="connsiteY1" fmla="*/ 309214 h 309213"/>
                <a:gd name="connsiteX2" fmla="*/ 170771 w 170771"/>
                <a:gd name="connsiteY2" fmla="*/ 170719 h 309213"/>
                <a:gd name="connsiteX3" fmla="*/ 170771 w 170771"/>
                <a:gd name="connsiteY3" fmla="*/ 0 h 309213"/>
              </a:gdLst>
              <a:ahLst/>
              <a:cxnLst>
                <a:cxn ang="0">
                  <a:pos x="connsiteX0" y="connsiteY0"/>
                </a:cxn>
                <a:cxn ang="0">
                  <a:pos x="connsiteX1" y="connsiteY1"/>
                </a:cxn>
                <a:cxn ang="0">
                  <a:pos x="connsiteX2" y="connsiteY2"/>
                </a:cxn>
                <a:cxn ang="0">
                  <a:pos x="connsiteX3" y="connsiteY3"/>
                </a:cxn>
              </a:cxnLst>
              <a:rect l="l" t="t" r="r" b="b"/>
              <a:pathLst>
                <a:path w="170771" h="309213">
                  <a:moveTo>
                    <a:pt x="0" y="309214"/>
                  </a:moveTo>
                  <a:lnTo>
                    <a:pt x="85386" y="309214"/>
                  </a:lnTo>
                  <a:cubicBezTo>
                    <a:pt x="132556" y="309214"/>
                    <a:pt x="170771" y="247168"/>
                    <a:pt x="170771" y="170719"/>
                  </a:cubicBezTo>
                  <a:lnTo>
                    <a:pt x="170771" y="0"/>
                  </a:lnTo>
                </a:path>
              </a:pathLst>
            </a:custGeom>
            <a:noFill/>
            <a:ln w="18462" cap="rnd">
              <a:solidFill>
                <a:srgbClr val="BA9C64"/>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BF240885-7DF1-6AED-6FCE-678A73DA0333}"/>
                </a:ext>
              </a:extLst>
            </p:cNvPr>
            <p:cNvSpPr/>
            <p:nvPr/>
          </p:nvSpPr>
          <p:spPr>
            <a:xfrm>
              <a:off x="3179593" y="824493"/>
              <a:ext cx="170771" cy="231841"/>
            </a:xfrm>
            <a:custGeom>
              <a:avLst/>
              <a:gdLst>
                <a:gd name="connsiteX0" fmla="*/ 0 w 170771"/>
                <a:gd name="connsiteY0" fmla="*/ 0 h 231841"/>
                <a:gd name="connsiteX1" fmla="*/ 170771 w 170771"/>
                <a:gd name="connsiteY1" fmla="*/ 0 h 231841"/>
                <a:gd name="connsiteX2" fmla="*/ 170771 w 170771"/>
                <a:gd name="connsiteY2" fmla="*/ 231841 h 231841"/>
                <a:gd name="connsiteX3" fmla="*/ 0 w 170771"/>
                <a:gd name="connsiteY3" fmla="*/ 231841 h 231841"/>
              </a:gdLst>
              <a:ahLst/>
              <a:cxnLst>
                <a:cxn ang="0">
                  <a:pos x="connsiteX0" y="connsiteY0"/>
                </a:cxn>
                <a:cxn ang="0">
                  <a:pos x="connsiteX1" y="connsiteY1"/>
                </a:cxn>
                <a:cxn ang="0">
                  <a:pos x="connsiteX2" y="connsiteY2"/>
                </a:cxn>
                <a:cxn ang="0">
                  <a:pos x="connsiteX3" y="connsiteY3"/>
                </a:cxn>
              </a:cxnLst>
              <a:rect l="l" t="t" r="r" b="b"/>
              <a:pathLst>
                <a:path w="170771" h="231841">
                  <a:moveTo>
                    <a:pt x="0" y="0"/>
                  </a:moveTo>
                  <a:lnTo>
                    <a:pt x="170771" y="0"/>
                  </a:lnTo>
                  <a:lnTo>
                    <a:pt x="170771" y="231841"/>
                  </a:lnTo>
                  <a:lnTo>
                    <a:pt x="0" y="231841"/>
                  </a:lnTo>
                  <a:close/>
                </a:path>
              </a:pathLst>
            </a:custGeom>
            <a:noFill/>
            <a:ln w="18462" cap="rnd">
              <a:solidFill>
                <a:srgbClr val="BA9C64"/>
              </a:solidFill>
              <a:prstDash val="solid"/>
              <a:round/>
            </a:ln>
          </p:spPr>
          <p:txBody>
            <a:bodyPr rtlCol="0" anchor="ctr"/>
            <a:lstStyle/>
            <a:p>
              <a:endParaRPr lang="en-US"/>
            </a:p>
          </p:txBody>
        </p:sp>
        <p:sp>
          <p:nvSpPr>
            <p:cNvPr id="19" name="Freeform 18">
              <a:extLst>
                <a:ext uri="{FF2B5EF4-FFF2-40B4-BE49-F238E27FC236}">
                  <a16:creationId xmlns:a16="http://schemas.microsoft.com/office/drawing/2014/main" id="{69929795-F37B-08D0-8A16-8B69C6C2DCBB}"/>
                </a:ext>
              </a:extLst>
            </p:cNvPr>
            <p:cNvSpPr/>
            <p:nvPr/>
          </p:nvSpPr>
          <p:spPr>
            <a:xfrm>
              <a:off x="2911067" y="880999"/>
              <a:ext cx="170771" cy="294348"/>
            </a:xfrm>
            <a:custGeom>
              <a:avLst/>
              <a:gdLst>
                <a:gd name="connsiteX0" fmla="*/ 0 w 170771"/>
                <a:gd name="connsiteY0" fmla="*/ 294349 h 294348"/>
                <a:gd name="connsiteX1" fmla="*/ 85386 w 170771"/>
                <a:gd name="connsiteY1" fmla="*/ 294349 h 294348"/>
                <a:gd name="connsiteX2" fmla="*/ 170771 w 170771"/>
                <a:gd name="connsiteY2" fmla="*/ 165086 h 294348"/>
                <a:gd name="connsiteX3" fmla="*/ 170771 w 170771"/>
                <a:gd name="connsiteY3" fmla="*/ 0 h 294348"/>
              </a:gdLst>
              <a:ahLst/>
              <a:cxnLst>
                <a:cxn ang="0">
                  <a:pos x="connsiteX0" y="connsiteY0"/>
                </a:cxn>
                <a:cxn ang="0">
                  <a:pos x="connsiteX1" y="connsiteY1"/>
                </a:cxn>
                <a:cxn ang="0">
                  <a:pos x="connsiteX2" y="connsiteY2"/>
                </a:cxn>
                <a:cxn ang="0">
                  <a:pos x="connsiteX3" y="connsiteY3"/>
                </a:cxn>
              </a:cxnLst>
              <a:rect l="l" t="t" r="r" b="b"/>
              <a:pathLst>
                <a:path w="170771" h="294348">
                  <a:moveTo>
                    <a:pt x="0" y="294349"/>
                  </a:moveTo>
                  <a:lnTo>
                    <a:pt x="85386" y="294349"/>
                  </a:lnTo>
                  <a:cubicBezTo>
                    <a:pt x="132555" y="294349"/>
                    <a:pt x="170771" y="236458"/>
                    <a:pt x="170771" y="165086"/>
                  </a:cubicBezTo>
                  <a:lnTo>
                    <a:pt x="170771" y="0"/>
                  </a:lnTo>
                </a:path>
              </a:pathLst>
            </a:custGeom>
            <a:noFill/>
            <a:ln w="18462" cap="rnd">
              <a:solidFill>
                <a:srgbClr val="BA9C64"/>
              </a:solidFill>
              <a:prstDash val="solid"/>
              <a:round/>
            </a:ln>
          </p:spPr>
          <p:txBody>
            <a:bodyPr rtlCol="0" anchor="ctr"/>
            <a:lstStyle/>
            <a:p>
              <a:endParaRPr lang="en-US"/>
            </a:p>
          </p:txBody>
        </p:sp>
        <p:sp>
          <p:nvSpPr>
            <p:cNvPr id="20" name="Freeform 19">
              <a:extLst>
                <a:ext uri="{FF2B5EF4-FFF2-40B4-BE49-F238E27FC236}">
                  <a16:creationId xmlns:a16="http://schemas.microsoft.com/office/drawing/2014/main" id="{A420B655-5DF9-6839-6420-EAD1889AF0DA}"/>
                </a:ext>
              </a:extLst>
            </p:cNvPr>
            <p:cNvSpPr/>
            <p:nvPr/>
          </p:nvSpPr>
          <p:spPr>
            <a:xfrm>
              <a:off x="2911067" y="824493"/>
              <a:ext cx="170771" cy="231841"/>
            </a:xfrm>
            <a:custGeom>
              <a:avLst/>
              <a:gdLst>
                <a:gd name="connsiteX0" fmla="*/ 0 w 170771"/>
                <a:gd name="connsiteY0" fmla="*/ 0 h 231841"/>
                <a:gd name="connsiteX1" fmla="*/ 170771 w 170771"/>
                <a:gd name="connsiteY1" fmla="*/ 0 h 231841"/>
                <a:gd name="connsiteX2" fmla="*/ 170771 w 170771"/>
                <a:gd name="connsiteY2" fmla="*/ 231841 h 231841"/>
                <a:gd name="connsiteX3" fmla="*/ 0 w 170771"/>
                <a:gd name="connsiteY3" fmla="*/ 231841 h 231841"/>
              </a:gdLst>
              <a:ahLst/>
              <a:cxnLst>
                <a:cxn ang="0">
                  <a:pos x="connsiteX0" y="connsiteY0"/>
                </a:cxn>
                <a:cxn ang="0">
                  <a:pos x="connsiteX1" y="connsiteY1"/>
                </a:cxn>
                <a:cxn ang="0">
                  <a:pos x="connsiteX2" y="connsiteY2"/>
                </a:cxn>
                <a:cxn ang="0">
                  <a:pos x="connsiteX3" y="connsiteY3"/>
                </a:cxn>
              </a:cxnLst>
              <a:rect l="l" t="t" r="r" b="b"/>
              <a:pathLst>
                <a:path w="170771" h="231841">
                  <a:moveTo>
                    <a:pt x="0" y="0"/>
                  </a:moveTo>
                  <a:lnTo>
                    <a:pt x="170771" y="0"/>
                  </a:lnTo>
                  <a:lnTo>
                    <a:pt x="170771" y="231841"/>
                  </a:lnTo>
                  <a:lnTo>
                    <a:pt x="0" y="231841"/>
                  </a:lnTo>
                  <a:close/>
                </a:path>
              </a:pathLst>
            </a:custGeom>
            <a:noFill/>
            <a:ln w="18462" cap="rnd">
              <a:solidFill>
                <a:srgbClr val="BA9C64"/>
              </a:solidFill>
              <a:prstDash val="solid"/>
              <a:round/>
            </a:ln>
          </p:spPr>
          <p:txBody>
            <a:bodyPr rtlCol="0" anchor="ctr"/>
            <a:lstStyle/>
            <a:p>
              <a:endParaRPr lang="en-US"/>
            </a:p>
          </p:txBody>
        </p:sp>
      </p:grpSp>
      <p:sp>
        <p:nvSpPr>
          <p:cNvPr id="5" name="TextBox 4">
            <a:extLst>
              <a:ext uri="{FF2B5EF4-FFF2-40B4-BE49-F238E27FC236}">
                <a16:creationId xmlns:a16="http://schemas.microsoft.com/office/drawing/2014/main" id="{CB82CB24-5CE3-0FDE-09AF-FFB3BC67BF52}"/>
              </a:ext>
            </a:extLst>
          </p:cNvPr>
          <p:cNvSpPr txBox="1"/>
          <p:nvPr userDrawn="1"/>
        </p:nvSpPr>
        <p:spPr>
          <a:xfrm>
            <a:off x="5949502" y="1866402"/>
            <a:ext cx="4809944" cy="2564805"/>
          </a:xfrm>
          <a:prstGeom prst="rect">
            <a:avLst/>
          </a:prstGeom>
          <a:noFill/>
        </p:spPr>
        <p:txBody>
          <a:bodyPr wrap="square" lIns="0" tIns="0" rIns="0" bIns="0">
            <a:spAutoFit/>
          </a:bodyPr>
          <a:lstStyle/>
          <a:p>
            <a:pPr>
              <a:lnSpc>
                <a:spcPct val="100000"/>
              </a:lnSpc>
              <a:spcAft>
                <a:spcPts val="800"/>
              </a:spcAft>
            </a:pPr>
            <a:r>
              <a:rPr lang="en-AU" sz="2000" kern="1200" dirty="0">
                <a:solidFill>
                  <a:schemeClr val="accent5"/>
                </a:solidFill>
                <a:latin typeface="+mn-lt"/>
                <a:ea typeface="+mn-ea"/>
                <a:cs typeface="+mn-cs"/>
              </a:rPr>
              <a:t>My technical knowledge combined with what I learned during the UQ MBA means that now, I can lead a team of experts to get even better outcomes. </a:t>
            </a:r>
          </a:p>
          <a:p>
            <a:pPr>
              <a:lnSpc>
                <a:spcPct val="100000"/>
              </a:lnSpc>
              <a:spcAft>
                <a:spcPts val="800"/>
              </a:spcAft>
            </a:pPr>
            <a:r>
              <a:rPr lang="en-AU" sz="2000" kern="1200" dirty="0">
                <a:solidFill>
                  <a:schemeClr val="accent5"/>
                </a:solidFill>
                <a:latin typeface="+mn-lt"/>
                <a:ea typeface="+mn-ea"/>
                <a:cs typeface="+mn-cs"/>
              </a:rPr>
              <a:t>The MBA gave me the tools to analyse and solve problems as well as the ability to articulate solutions in a compelling way for boards or executive groups.</a:t>
            </a:r>
          </a:p>
        </p:txBody>
      </p:sp>
      <p:sp>
        <p:nvSpPr>
          <p:cNvPr id="9" name="TextBox 8">
            <a:extLst>
              <a:ext uri="{FF2B5EF4-FFF2-40B4-BE49-F238E27FC236}">
                <a16:creationId xmlns:a16="http://schemas.microsoft.com/office/drawing/2014/main" id="{8E4BEEB3-789C-976D-E6D2-86929313643C}"/>
              </a:ext>
            </a:extLst>
          </p:cNvPr>
          <p:cNvSpPr txBox="1"/>
          <p:nvPr userDrawn="1"/>
        </p:nvSpPr>
        <p:spPr>
          <a:xfrm>
            <a:off x="5945880" y="5668719"/>
            <a:ext cx="5360134" cy="646331"/>
          </a:xfrm>
          <a:prstGeom prst="rect">
            <a:avLst/>
          </a:prstGeom>
          <a:noFill/>
        </p:spPr>
        <p:txBody>
          <a:bodyPr wrap="square" lIns="0" tIns="0" rIns="0" bIns="0" anchor="b">
            <a:spAutoFit/>
          </a:bodyPr>
          <a:lstStyle/>
          <a:p>
            <a:pPr>
              <a:lnSpc>
                <a:spcPct val="100000"/>
              </a:lnSpc>
              <a:spcAft>
                <a:spcPts val="800"/>
              </a:spcAft>
            </a:pPr>
            <a:r>
              <a:rPr lang="en-AU" sz="1400" b="1" kern="1200" dirty="0">
                <a:solidFill>
                  <a:schemeClr val="accent5"/>
                </a:solidFill>
                <a:latin typeface="+mn-lt"/>
                <a:ea typeface="+mn-ea"/>
                <a:cs typeface="+mn-cs"/>
              </a:rPr>
              <a:t>Katrina King</a:t>
            </a:r>
            <a:br>
              <a:rPr lang="en-AU" sz="1400" kern="1200" dirty="0">
                <a:solidFill>
                  <a:schemeClr val="accent5"/>
                </a:solidFill>
                <a:latin typeface="+mn-lt"/>
                <a:ea typeface="+mn-ea"/>
                <a:cs typeface="+mn-cs"/>
              </a:rPr>
            </a:br>
            <a:r>
              <a:rPr lang="en-AU" sz="1400" kern="1200" dirty="0">
                <a:solidFill>
                  <a:schemeClr val="accent5"/>
                </a:solidFill>
                <a:latin typeface="+mn-lt"/>
                <a:ea typeface="+mn-ea"/>
                <a:cs typeface="+mn-cs"/>
              </a:rPr>
              <a:t>General Manager, Capital Solutions, </a:t>
            </a:r>
            <a:br>
              <a:rPr lang="en-AU" sz="1400" kern="1200" dirty="0">
                <a:solidFill>
                  <a:schemeClr val="accent5"/>
                </a:solidFill>
                <a:latin typeface="+mn-lt"/>
                <a:ea typeface="+mn-ea"/>
                <a:cs typeface="+mn-cs"/>
              </a:rPr>
            </a:br>
            <a:r>
              <a:rPr lang="en-AU" sz="1400" kern="1200" dirty="0">
                <a:solidFill>
                  <a:schemeClr val="accent5"/>
                </a:solidFill>
                <a:latin typeface="+mn-lt"/>
                <a:ea typeface="+mn-ea"/>
                <a:cs typeface="+mn-cs"/>
              </a:rPr>
              <a:t>Queensland Investment Corporation (QIC) </a:t>
            </a:r>
          </a:p>
        </p:txBody>
      </p:sp>
    </p:spTree>
    <p:extLst>
      <p:ext uri="{BB962C8B-B14F-4D97-AF65-F5344CB8AC3E}">
        <p14:creationId xmlns:p14="http://schemas.microsoft.com/office/powerpoint/2010/main" val="30315460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stimonial 3">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DF2910BF-479B-65F1-150E-B801E78C777A}"/>
              </a:ext>
            </a:extLst>
          </p:cNvPr>
          <p:cNvSpPr/>
          <p:nvPr userDrawn="1"/>
        </p:nvSpPr>
        <p:spPr>
          <a:xfrm>
            <a:off x="631008" y="1488286"/>
            <a:ext cx="4523070" cy="4783467"/>
          </a:xfrm>
          <a:custGeom>
            <a:avLst/>
            <a:gdLst>
              <a:gd name="connsiteX0" fmla="*/ 0 w 4523070"/>
              <a:gd name="connsiteY0" fmla="*/ 0 h 4783467"/>
              <a:gd name="connsiteX1" fmla="*/ 4523070 w 4523070"/>
              <a:gd name="connsiteY1" fmla="*/ 0 h 4783467"/>
              <a:gd name="connsiteX2" fmla="*/ 4523070 w 4523070"/>
              <a:gd name="connsiteY2" fmla="*/ 4783467 h 4783467"/>
              <a:gd name="connsiteX3" fmla="*/ 2033704 w 4523070"/>
              <a:gd name="connsiteY3" fmla="*/ 4783467 h 4783467"/>
              <a:gd name="connsiteX4" fmla="*/ 2033704 w 4523070"/>
              <a:gd name="connsiteY4" fmla="*/ 4783341 h 4783467"/>
              <a:gd name="connsiteX5" fmla="*/ 1913093 w 4523070"/>
              <a:gd name="connsiteY5" fmla="*/ 4783341 h 4783467"/>
              <a:gd name="connsiteX6" fmla="*/ 8971 w 4523070"/>
              <a:gd name="connsiteY6" fmla="*/ 2768992 h 4783467"/>
              <a:gd name="connsiteX7" fmla="*/ 0 w 4523070"/>
              <a:gd name="connsiteY7" fmla="*/ 2601114 h 4783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23070" h="4783467">
                <a:moveTo>
                  <a:pt x="0" y="0"/>
                </a:moveTo>
                <a:lnTo>
                  <a:pt x="4523070" y="0"/>
                </a:lnTo>
                <a:lnTo>
                  <a:pt x="4523070" y="4783467"/>
                </a:lnTo>
                <a:lnTo>
                  <a:pt x="2033704" y="4783467"/>
                </a:lnTo>
                <a:lnTo>
                  <a:pt x="2033704" y="4783341"/>
                </a:lnTo>
                <a:lnTo>
                  <a:pt x="1913093" y="4783341"/>
                </a:lnTo>
                <a:cubicBezTo>
                  <a:pt x="868199" y="4465394"/>
                  <a:pt x="100812" y="3632561"/>
                  <a:pt x="8971" y="2768992"/>
                </a:cubicBezTo>
                <a:lnTo>
                  <a:pt x="0" y="2601114"/>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AU" dirty="0"/>
          </a:p>
        </p:txBody>
      </p:sp>
      <p:pic>
        <p:nvPicPr>
          <p:cNvPr id="7" name="Picture 6">
            <a:extLst>
              <a:ext uri="{FF2B5EF4-FFF2-40B4-BE49-F238E27FC236}">
                <a16:creationId xmlns:a16="http://schemas.microsoft.com/office/drawing/2014/main" id="{18CC4667-55D5-97A5-186C-EB8C1F77495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34369" y="506736"/>
            <a:ext cx="1557638" cy="408560"/>
          </a:xfrm>
          <a:prstGeom prst="rect">
            <a:avLst/>
          </a:prstGeom>
        </p:spPr>
      </p:pic>
      <p:pic>
        <p:nvPicPr>
          <p:cNvPr id="8" name="Picture 7">
            <a:extLst>
              <a:ext uri="{FF2B5EF4-FFF2-40B4-BE49-F238E27FC236}">
                <a16:creationId xmlns:a16="http://schemas.microsoft.com/office/drawing/2014/main" id="{0DD9EC50-9B4D-663E-DF46-E3B1E30D0896}"/>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9323885" y="450287"/>
            <a:ext cx="2233740" cy="215759"/>
          </a:xfrm>
          <a:prstGeom prst="rect">
            <a:avLst/>
          </a:prstGeom>
        </p:spPr>
      </p:pic>
      <p:grpSp>
        <p:nvGrpSpPr>
          <p:cNvPr id="11" name="Graphic 7">
            <a:extLst>
              <a:ext uri="{FF2B5EF4-FFF2-40B4-BE49-F238E27FC236}">
                <a16:creationId xmlns:a16="http://schemas.microsoft.com/office/drawing/2014/main" id="{FF12C3FE-0D25-12E8-8F68-DDDACA54EB26}"/>
              </a:ext>
            </a:extLst>
          </p:cNvPr>
          <p:cNvGrpSpPr/>
          <p:nvPr userDrawn="1"/>
        </p:nvGrpSpPr>
        <p:grpSpPr>
          <a:xfrm>
            <a:off x="5945880" y="1494262"/>
            <a:ext cx="300240" cy="239743"/>
            <a:chOff x="2314844" y="824493"/>
            <a:chExt cx="439389" cy="350854"/>
          </a:xfrm>
          <a:noFill/>
        </p:grpSpPr>
        <p:sp>
          <p:nvSpPr>
            <p:cNvPr id="12" name="Freeform 11">
              <a:extLst>
                <a:ext uri="{FF2B5EF4-FFF2-40B4-BE49-F238E27FC236}">
                  <a16:creationId xmlns:a16="http://schemas.microsoft.com/office/drawing/2014/main" id="{40FF587F-8EB4-47B1-22C5-8ABC5020B032}"/>
                </a:ext>
              </a:extLst>
            </p:cNvPr>
            <p:cNvSpPr/>
            <p:nvPr/>
          </p:nvSpPr>
          <p:spPr>
            <a:xfrm>
              <a:off x="2314844" y="824493"/>
              <a:ext cx="170771" cy="309213"/>
            </a:xfrm>
            <a:custGeom>
              <a:avLst/>
              <a:gdLst>
                <a:gd name="connsiteX0" fmla="*/ 170771 w 170771"/>
                <a:gd name="connsiteY0" fmla="*/ 0 h 309213"/>
                <a:gd name="connsiteX1" fmla="*/ 85386 w 170771"/>
                <a:gd name="connsiteY1" fmla="*/ 0 h 309213"/>
                <a:gd name="connsiteX2" fmla="*/ 0 w 170771"/>
                <a:gd name="connsiteY2" fmla="*/ 138495 h 309213"/>
                <a:gd name="connsiteX3" fmla="*/ 0 w 170771"/>
                <a:gd name="connsiteY3" fmla="*/ 309214 h 309213"/>
              </a:gdLst>
              <a:ahLst/>
              <a:cxnLst>
                <a:cxn ang="0">
                  <a:pos x="connsiteX0" y="connsiteY0"/>
                </a:cxn>
                <a:cxn ang="0">
                  <a:pos x="connsiteX1" y="connsiteY1"/>
                </a:cxn>
                <a:cxn ang="0">
                  <a:pos x="connsiteX2" y="connsiteY2"/>
                </a:cxn>
                <a:cxn ang="0">
                  <a:pos x="connsiteX3" y="connsiteY3"/>
                </a:cxn>
              </a:cxnLst>
              <a:rect l="l" t="t" r="r" b="b"/>
              <a:pathLst>
                <a:path w="170771" h="309213">
                  <a:moveTo>
                    <a:pt x="170771" y="0"/>
                  </a:moveTo>
                  <a:lnTo>
                    <a:pt x="85386" y="0"/>
                  </a:lnTo>
                  <a:cubicBezTo>
                    <a:pt x="38216" y="0"/>
                    <a:pt x="0" y="62046"/>
                    <a:pt x="0" y="138495"/>
                  </a:cubicBezTo>
                  <a:lnTo>
                    <a:pt x="0" y="309214"/>
                  </a:lnTo>
                </a:path>
              </a:pathLst>
            </a:custGeom>
            <a:noFill/>
            <a:ln w="18462" cap="rnd">
              <a:solidFill>
                <a:srgbClr val="BA9C64"/>
              </a:solidFill>
              <a:prstDash val="solid"/>
              <a:round/>
            </a:ln>
          </p:spPr>
          <p:txBody>
            <a:bodyPr rtlCol="0" anchor="ctr"/>
            <a:lstStyle/>
            <a:p>
              <a:endParaRPr lang="en-US"/>
            </a:p>
          </p:txBody>
        </p:sp>
        <p:sp>
          <p:nvSpPr>
            <p:cNvPr id="13" name="Freeform 12">
              <a:extLst>
                <a:ext uri="{FF2B5EF4-FFF2-40B4-BE49-F238E27FC236}">
                  <a16:creationId xmlns:a16="http://schemas.microsoft.com/office/drawing/2014/main" id="{D06772CD-C5F5-534C-7610-6468DADBD98B}"/>
                </a:ext>
              </a:extLst>
            </p:cNvPr>
            <p:cNvSpPr/>
            <p:nvPr/>
          </p:nvSpPr>
          <p:spPr>
            <a:xfrm>
              <a:off x="2314937" y="943507"/>
              <a:ext cx="170771" cy="231841"/>
            </a:xfrm>
            <a:custGeom>
              <a:avLst/>
              <a:gdLst>
                <a:gd name="connsiteX0" fmla="*/ 0 w 170771"/>
                <a:gd name="connsiteY0" fmla="*/ 0 h 231841"/>
                <a:gd name="connsiteX1" fmla="*/ 170771 w 170771"/>
                <a:gd name="connsiteY1" fmla="*/ 0 h 231841"/>
                <a:gd name="connsiteX2" fmla="*/ 170771 w 170771"/>
                <a:gd name="connsiteY2" fmla="*/ 231841 h 231841"/>
                <a:gd name="connsiteX3" fmla="*/ 0 w 170771"/>
                <a:gd name="connsiteY3" fmla="*/ 231841 h 231841"/>
              </a:gdLst>
              <a:ahLst/>
              <a:cxnLst>
                <a:cxn ang="0">
                  <a:pos x="connsiteX0" y="connsiteY0"/>
                </a:cxn>
                <a:cxn ang="0">
                  <a:pos x="connsiteX1" y="connsiteY1"/>
                </a:cxn>
                <a:cxn ang="0">
                  <a:pos x="connsiteX2" y="connsiteY2"/>
                </a:cxn>
                <a:cxn ang="0">
                  <a:pos x="connsiteX3" y="connsiteY3"/>
                </a:cxn>
              </a:cxnLst>
              <a:rect l="l" t="t" r="r" b="b"/>
              <a:pathLst>
                <a:path w="170771" h="231841">
                  <a:moveTo>
                    <a:pt x="0" y="0"/>
                  </a:moveTo>
                  <a:lnTo>
                    <a:pt x="170771" y="0"/>
                  </a:lnTo>
                  <a:lnTo>
                    <a:pt x="170771" y="231841"/>
                  </a:lnTo>
                  <a:lnTo>
                    <a:pt x="0" y="231841"/>
                  </a:lnTo>
                  <a:close/>
                </a:path>
              </a:pathLst>
            </a:custGeom>
            <a:noFill/>
            <a:ln w="18462" cap="rnd">
              <a:solidFill>
                <a:srgbClr val="BA9C64"/>
              </a:solidFill>
              <a:prstDash val="solid"/>
              <a:round/>
            </a:ln>
          </p:spPr>
          <p:txBody>
            <a:bodyPr rtlCol="0" anchor="ctr"/>
            <a:lstStyle/>
            <a:p>
              <a:endParaRPr lang="en-US"/>
            </a:p>
          </p:txBody>
        </p:sp>
        <p:sp>
          <p:nvSpPr>
            <p:cNvPr id="14" name="Freeform 13">
              <a:extLst>
                <a:ext uri="{FF2B5EF4-FFF2-40B4-BE49-F238E27FC236}">
                  <a16:creationId xmlns:a16="http://schemas.microsoft.com/office/drawing/2014/main" id="{3DB2E63D-6FA8-754B-A894-CC9FBC05EEC1}"/>
                </a:ext>
              </a:extLst>
            </p:cNvPr>
            <p:cNvSpPr/>
            <p:nvPr/>
          </p:nvSpPr>
          <p:spPr>
            <a:xfrm>
              <a:off x="2583463" y="824493"/>
              <a:ext cx="170678" cy="294348"/>
            </a:xfrm>
            <a:custGeom>
              <a:avLst/>
              <a:gdLst>
                <a:gd name="connsiteX0" fmla="*/ 170679 w 170678"/>
                <a:gd name="connsiteY0" fmla="*/ 0 h 294348"/>
                <a:gd name="connsiteX1" fmla="*/ 85386 w 170678"/>
                <a:gd name="connsiteY1" fmla="*/ 0 h 294348"/>
                <a:gd name="connsiteX2" fmla="*/ 0 w 170678"/>
                <a:gd name="connsiteY2" fmla="*/ 129262 h 294348"/>
                <a:gd name="connsiteX3" fmla="*/ 0 w 170678"/>
                <a:gd name="connsiteY3" fmla="*/ 294349 h 294348"/>
              </a:gdLst>
              <a:ahLst/>
              <a:cxnLst>
                <a:cxn ang="0">
                  <a:pos x="connsiteX0" y="connsiteY0"/>
                </a:cxn>
                <a:cxn ang="0">
                  <a:pos x="connsiteX1" y="connsiteY1"/>
                </a:cxn>
                <a:cxn ang="0">
                  <a:pos x="connsiteX2" y="connsiteY2"/>
                </a:cxn>
                <a:cxn ang="0">
                  <a:pos x="connsiteX3" y="connsiteY3"/>
                </a:cxn>
              </a:cxnLst>
              <a:rect l="l" t="t" r="r" b="b"/>
              <a:pathLst>
                <a:path w="170678" h="294348">
                  <a:moveTo>
                    <a:pt x="170679" y="0"/>
                  </a:moveTo>
                  <a:lnTo>
                    <a:pt x="85386" y="0"/>
                  </a:lnTo>
                  <a:cubicBezTo>
                    <a:pt x="38216" y="0"/>
                    <a:pt x="0" y="57891"/>
                    <a:pt x="0" y="129262"/>
                  </a:cubicBezTo>
                  <a:lnTo>
                    <a:pt x="0" y="294349"/>
                  </a:lnTo>
                </a:path>
              </a:pathLst>
            </a:custGeom>
            <a:noFill/>
            <a:ln w="18462" cap="rnd">
              <a:solidFill>
                <a:srgbClr val="BA9C64"/>
              </a:solidFill>
              <a:prstDash val="solid"/>
              <a:round/>
            </a:ln>
          </p:spPr>
          <p:txBody>
            <a:bodyPr rtlCol="0" anchor="ctr"/>
            <a:lstStyle/>
            <a:p>
              <a:endParaRPr lang="en-US"/>
            </a:p>
          </p:txBody>
        </p:sp>
        <p:sp>
          <p:nvSpPr>
            <p:cNvPr id="15" name="Freeform 14">
              <a:extLst>
                <a:ext uri="{FF2B5EF4-FFF2-40B4-BE49-F238E27FC236}">
                  <a16:creationId xmlns:a16="http://schemas.microsoft.com/office/drawing/2014/main" id="{CA6EA7D1-41D4-1CC9-B238-9F5FA15CC3BF}"/>
                </a:ext>
              </a:extLst>
            </p:cNvPr>
            <p:cNvSpPr/>
            <p:nvPr/>
          </p:nvSpPr>
          <p:spPr>
            <a:xfrm>
              <a:off x="2583463" y="943507"/>
              <a:ext cx="170771" cy="231841"/>
            </a:xfrm>
            <a:custGeom>
              <a:avLst/>
              <a:gdLst>
                <a:gd name="connsiteX0" fmla="*/ 0 w 170771"/>
                <a:gd name="connsiteY0" fmla="*/ 0 h 231841"/>
                <a:gd name="connsiteX1" fmla="*/ 170771 w 170771"/>
                <a:gd name="connsiteY1" fmla="*/ 0 h 231841"/>
                <a:gd name="connsiteX2" fmla="*/ 170771 w 170771"/>
                <a:gd name="connsiteY2" fmla="*/ 231841 h 231841"/>
                <a:gd name="connsiteX3" fmla="*/ 0 w 170771"/>
                <a:gd name="connsiteY3" fmla="*/ 231841 h 231841"/>
              </a:gdLst>
              <a:ahLst/>
              <a:cxnLst>
                <a:cxn ang="0">
                  <a:pos x="connsiteX0" y="connsiteY0"/>
                </a:cxn>
                <a:cxn ang="0">
                  <a:pos x="connsiteX1" y="connsiteY1"/>
                </a:cxn>
                <a:cxn ang="0">
                  <a:pos x="connsiteX2" y="connsiteY2"/>
                </a:cxn>
                <a:cxn ang="0">
                  <a:pos x="connsiteX3" y="connsiteY3"/>
                </a:cxn>
              </a:cxnLst>
              <a:rect l="l" t="t" r="r" b="b"/>
              <a:pathLst>
                <a:path w="170771" h="231841">
                  <a:moveTo>
                    <a:pt x="0" y="0"/>
                  </a:moveTo>
                  <a:lnTo>
                    <a:pt x="170771" y="0"/>
                  </a:lnTo>
                  <a:lnTo>
                    <a:pt x="170771" y="231841"/>
                  </a:lnTo>
                  <a:lnTo>
                    <a:pt x="0" y="231841"/>
                  </a:lnTo>
                  <a:close/>
                </a:path>
              </a:pathLst>
            </a:custGeom>
            <a:noFill/>
            <a:ln w="18462" cap="rnd">
              <a:solidFill>
                <a:srgbClr val="BA9C64"/>
              </a:solidFill>
              <a:prstDash val="solid"/>
              <a:round/>
            </a:ln>
          </p:spPr>
          <p:txBody>
            <a:bodyPr rtlCol="0" anchor="ctr"/>
            <a:lstStyle/>
            <a:p>
              <a:endParaRPr lang="en-US"/>
            </a:p>
          </p:txBody>
        </p:sp>
      </p:grpSp>
      <p:grpSp>
        <p:nvGrpSpPr>
          <p:cNvPr id="16" name="Graphic 7">
            <a:extLst>
              <a:ext uri="{FF2B5EF4-FFF2-40B4-BE49-F238E27FC236}">
                <a16:creationId xmlns:a16="http://schemas.microsoft.com/office/drawing/2014/main" id="{AC2B9C5C-D21F-63BD-74C5-A3179A8895BD}"/>
              </a:ext>
            </a:extLst>
          </p:cNvPr>
          <p:cNvGrpSpPr/>
          <p:nvPr userDrawn="1"/>
        </p:nvGrpSpPr>
        <p:grpSpPr>
          <a:xfrm>
            <a:off x="5945911" y="4877999"/>
            <a:ext cx="300177" cy="239743"/>
            <a:chOff x="2911067" y="824493"/>
            <a:chExt cx="439297" cy="350854"/>
          </a:xfrm>
          <a:noFill/>
        </p:grpSpPr>
        <p:sp>
          <p:nvSpPr>
            <p:cNvPr id="17" name="Freeform 16">
              <a:extLst>
                <a:ext uri="{FF2B5EF4-FFF2-40B4-BE49-F238E27FC236}">
                  <a16:creationId xmlns:a16="http://schemas.microsoft.com/office/drawing/2014/main" id="{553642F2-25FD-EB59-7F17-B26E60F539B4}"/>
                </a:ext>
              </a:extLst>
            </p:cNvPr>
            <p:cNvSpPr/>
            <p:nvPr/>
          </p:nvSpPr>
          <p:spPr>
            <a:xfrm>
              <a:off x="3179593" y="866134"/>
              <a:ext cx="170771" cy="309213"/>
            </a:xfrm>
            <a:custGeom>
              <a:avLst/>
              <a:gdLst>
                <a:gd name="connsiteX0" fmla="*/ 0 w 170771"/>
                <a:gd name="connsiteY0" fmla="*/ 309214 h 309213"/>
                <a:gd name="connsiteX1" fmla="*/ 85386 w 170771"/>
                <a:gd name="connsiteY1" fmla="*/ 309214 h 309213"/>
                <a:gd name="connsiteX2" fmla="*/ 170771 w 170771"/>
                <a:gd name="connsiteY2" fmla="*/ 170719 h 309213"/>
                <a:gd name="connsiteX3" fmla="*/ 170771 w 170771"/>
                <a:gd name="connsiteY3" fmla="*/ 0 h 309213"/>
              </a:gdLst>
              <a:ahLst/>
              <a:cxnLst>
                <a:cxn ang="0">
                  <a:pos x="connsiteX0" y="connsiteY0"/>
                </a:cxn>
                <a:cxn ang="0">
                  <a:pos x="connsiteX1" y="connsiteY1"/>
                </a:cxn>
                <a:cxn ang="0">
                  <a:pos x="connsiteX2" y="connsiteY2"/>
                </a:cxn>
                <a:cxn ang="0">
                  <a:pos x="connsiteX3" y="connsiteY3"/>
                </a:cxn>
              </a:cxnLst>
              <a:rect l="l" t="t" r="r" b="b"/>
              <a:pathLst>
                <a:path w="170771" h="309213">
                  <a:moveTo>
                    <a:pt x="0" y="309214"/>
                  </a:moveTo>
                  <a:lnTo>
                    <a:pt x="85386" y="309214"/>
                  </a:lnTo>
                  <a:cubicBezTo>
                    <a:pt x="132556" y="309214"/>
                    <a:pt x="170771" y="247168"/>
                    <a:pt x="170771" y="170719"/>
                  </a:cubicBezTo>
                  <a:lnTo>
                    <a:pt x="170771" y="0"/>
                  </a:lnTo>
                </a:path>
              </a:pathLst>
            </a:custGeom>
            <a:noFill/>
            <a:ln w="18462" cap="rnd">
              <a:solidFill>
                <a:srgbClr val="BA9C64"/>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BF240885-7DF1-6AED-6FCE-678A73DA0333}"/>
                </a:ext>
              </a:extLst>
            </p:cNvPr>
            <p:cNvSpPr/>
            <p:nvPr/>
          </p:nvSpPr>
          <p:spPr>
            <a:xfrm>
              <a:off x="3179593" y="824493"/>
              <a:ext cx="170771" cy="231841"/>
            </a:xfrm>
            <a:custGeom>
              <a:avLst/>
              <a:gdLst>
                <a:gd name="connsiteX0" fmla="*/ 0 w 170771"/>
                <a:gd name="connsiteY0" fmla="*/ 0 h 231841"/>
                <a:gd name="connsiteX1" fmla="*/ 170771 w 170771"/>
                <a:gd name="connsiteY1" fmla="*/ 0 h 231841"/>
                <a:gd name="connsiteX2" fmla="*/ 170771 w 170771"/>
                <a:gd name="connsiteY2" fmla="*/ 231841 h 231841"/>
                <a:gd name="connsiteX3" fmla="*/ 0 w 170771"/>
                <a:gd name="connsiteY3" fmla="*/ 231841 h 231841"/>
              </a:gdLst>
              <a:ahLst/>
              <a:cxnLst>
                <a:cxn ang="0">
                  <a:pos x="connsiteX0" y="connsiteY0"/>
                </a:cxn>
                <a:cxn ang="0">
                  <a:pos x="connsiteX1" y="connsiteY1"/>
                </a:cxn>
                <a:cxn ang="0">
                  <a:pos x="connsiteX2" y="connsiteY2"/>
                </a:cxn>
                <a:cxn ang="0">
                  <a:pos x="connsiteX3" y="connsiteY3"/>
                </a:cxn>
              </a:cxnLst>
              <a:rect l="l" t="t" r="r" b="b"/>
              <a:pathLst>
                <a:path w="170771" h="231841">
                  <a:moveTo>
                    <a:pt x="0" y="0"/>
                  </a:moveTo>
                  <a:lnTo>
                    <a:pt x="170771" y="0"/>
                  </a:lnTo>
                  <a:lnTo>
                    <a:pt x="170771" y="231841"/>
                  </a:lnTo>
                  <a:lnTo>
                    <a:pt x="0" y="231841"/>
                  </a:lnTo>
                  <a:close/>
                </a:path>
              </a:pathLst>
            </a:custGeom>
            <a:noFill/>
            <a:ln w="18462" cap="rnd">
              <a:solidFill>
                <a:srgbClr val="BA9C64"/>
              </a:solidFill>
              <a:prstDash val="solid"/>
              <a:round/>
            </a:ln>
          </p:spPr>
          <p:txBody>
            <a:bodyPr rtlCol="0" anchor="ctr"/>
            <a:lstStyle/>
            <a:p>
              <a:endParaRPr lang="en-US"/>
            </a:p>
          </p:txBody>
        </p:sp>
        <p:sp>
          <p:nvSpPr>
            <p:cNvPr id="19" name="Freeform 18">
              <a:extLst>
                <a:ext uri="{FF2B5EF4-FFF2-40B4-BE49-F238E27FC236}">
                  <a16:creationId xmlns:a16="http://schemas.microsoft.com/office/drawing/2014/main" id="{69929795-F37B-08D0-8A16-8B69C6C2DCBB}"/>
                </a:ext>
              </a:extLst>
            </p:cNvPr>
            <p:cNvSpPr/>
            <p:nvPr/>
          </p:nvSpPr>
          <p:spPr>
            <a:xfrm>
              <a:off x="2911067" y="880999"/>
              <a:ext cx="170771" cy="294348"/>
            </a:xfrm>
            <a:custGeom>
              <a:avLst/>
              <a:gdLst>
                <a:gd name="connsiteX0" fmla="*/ 0 w 170771"/>
                <a:gd name="connsiteY0" fmla="*/ 294349 h 294348"/>
                <a:gd name="connsiteX1" fmla="*/ 85386 w 170771"/>
                <a:gd name="connsiteY1" fmla="*/ 294349 h 294348"/>
                <a:gd name="connsiteX2" fmla="*/ 170771 w 170771"/>
                <a:gd name="connsiteY2" fmla="*/ 165086 h 294348"/>
                <a:gd name="connsiteX3" fmla="*/ 170771 w 170771"/>
                <a:gd name="connsiteY3" fmla="*/ 0 h 294348"/>
              </a:gdLst>
              <a:ahLst/>
              <a:cxnLst>
                <a:cxn ang="0">
                  <a:pos x="connsiteX0" y="connsiteY0"/>
                </a:cxn>
                <a:cxn ang="0">
                  <a:pos x="connsiteX1" y="connsiteY1"/>
                </a:cxn>
                <a:cxn ang="0">
                  <a:pos x="connsiteX2" y="connsiteY2"/>
                </a:cxn>
                <a:cxn ang="0">
                  <a:pos x="connsiteX3" y="connsiteY3"/>
                </a:cxn>
              </a:cxnLst>
              <a:rect l="l" t="t" r="r" b="b"/>
              <a:pathLst>
                <a:path w="170771" h="294348">
                  <a:moveTo>
                    <a:pt x="0" y="294349"/>
                  </a:moveTo>
                  <a:lnTo>
                    <a:pt x="85386" y="294349"/>
                  </a:lnTo>
                  <a:cubicBezTo>
                    <a:pt x="132555" y="294349"/>
                    <a:pt x="170771" y="236458"/>
                    <a:pt x="170771" y="165086"/>
                  </a:cubicBezTo>
                  <a:lnTo>
                    <a:pt x="170771" y="0"/>
                  </a:lnTo>
                </a:path>
              </a:pathLst>
            </a:custGeom>
            <a:noFill/>
            <a:ln w="18462" cap="rnd">
              <a:solidFill>
                <a:srgbClr val="BA9C64"/>
              </a:solidFill>
              <a:prstDash val="solid"/>
              <a:round/>
            </a:ln>
          </p:spPr>
          <p:txBody>
            <a:bodyPr rtlCol="0" anchor="ctr"/>
            <a:lstStyle/>
            <a:p>
              <a:endParaRPr lang="en-US"/>
            </a:p>
          </p:txBody>
        </p:sp>
        <p:sp>
          <p:nvSpPr>
            <p:cNvPr id="20" name="Freeform 19">
              <a:extLst>
                <a:ext uri="{FF2B5EF4-FFF2-40B4-BE49-F238E27FC236}">
                  <a16:creationId xmlns:a16="http://schemas.microsoft.com/office/drawing/2014/main" id="{A420B655-5DF9-6839-6420-EAD1889AF0DA}"/>
                </a:ext>
              </a:extLst>
            </p:cNvPr>
            <p:cNvSpPr/>
            <p:nvPr/>
          </p:nvSpPr>
          <p:spPr>
            <a:xfrm>
              <a:off x="2911067" y="824493"/>
              <a:ext cx="170771" cy="231841"/>
            </a:xfrm>
            <a:custGeom>
              <a:avLst/>
              <a:gdLst>
                <a:gd name="connsiteX0" fmla="*/ 0 w 170771"/>
                <a:gd name="connsiteY0" fmla="*/ 0 h 231841"/>
                <a:gd name="connsiteX1" fmla="*/ 170771 w 170771"/>
                <a:gd name="connsiteY1" fmla="*/ 0 h 231841"/>
                <a:gd name="connsiteX2" fmla="*/ 170771 w 170771"/>
                <a:gd name="connsiteY2" fmla="*/ 231841 h 231841"/>
                <a:gd name="connsiteX3" fmla="*/ 0 w 170771"/>
                <a:gd name="connsiteY3" fmla="*/ 231841 h 231841"/>
              </a:gdLst>
              <a:ahLst/>
              <a:cxnLst>
                <a:cxn ang="0">
                  <a:pos x="connsiteX0" y="connsiteY0"/>
                </a:cxn>
                <a:cxn ang="0">
                  <a:pos x="connsiteX1" y="connsiteY1"/>
                </a:cxn>
                <a:cxn ang="0">
                  <a:pos x="connsiteX2" y="connsiteY2"/>
                </a:cxn>
                <a:cxn ang="0">
                  <a:pos x="connsiteX3" y="connsiteY3"/>
                </a:cxn>
              </a:cxnLst>
              <a:rect l="l" t="t" r="r" b="b"/>
              <a:pathLst>
                <a:path w="170771" h="231841">
                  <a:moveTo>
                    <a:pt x="0" y="0"/>
                  </a:moveTo>
                  <a:lnTo>
                    <a:pt x="170771" y="0"/>
                  </a:lnTo>
                  <a:lnTo>
                    <a:pt x="170771" y="231841"/>
                  </a:lnTo>
                  <a:lnTo>
                    <a:pt x="0" y="231841"/>
                  </a:lnTo>
                  <a:close/>
                </a:path>
              </a:pathLst>
            </a:custGeom>
            <a:noFill/>
            <a:ln w="18462" cap="rnd">
              <a:solidFill>
                <a:srgbClr val="BA9C64"/>
              </a:solidFill>
              <a:prstDash val="solid"/>
              <a:round/>
            </a:ln>
          </p:spPr>
          <p:txBody>
            <a:bodyPr rtlCol="0" anchor="ctr"/>
            <a:lstStyle/>
            <a:p>
              <a:endParaRPr lang="en-US"/>
            </a:p>
          </p:txBody>
        </p:sp>
      </p:grpSp>
      <p:sp>
        <p:nvSpPr>
          <p:cNvPr id="5" name="TextBox 4">
            <a:extLst>
              <a:ext uri="{FF2B5EF4-FFF2-40B4-BE49-F238E27FC236}">
                <a16:creationId xmlns:a16="http://schemas.microsoft.com/office/drawing/2014/main" id="{CB82CB24-5CE3-0FDE-09AF-FFB3BC67BF52}"/>
              </a:ext>
            </a:extLst>
          </p:cNvPr>
          <p:cNvSpPr txBox="1"/>
          <p:nvPr userDrawn="1"/>
        </p:nvSpPr>
        <p:spPr>
          <a:xfrm>
            <a:off x="5949501" y="1866402"/>
            <a:ext cx="5453125" cy="2872581"/>
          </a:xfrm>
          <a:prstGeom prst="rect">
            <a:avLst/>
          </a:prstGeom>
          <a:noFill/>
        </p:spPr>
        <p:txBody>
          <a:bodyPr wrap="square" lIns="0" tIns="0" rIns="0" bIns="0">
            <a:spAutoFit/>
          </a:bodyPr>
          <a:lstStyle/>
          <a:p>
            <a:pPr marL="0" algn="l" defTabSz="914400" rtl="0" eaLnBrk="1" latinLnBrk="0" hangingPunct="1">
              <a:lnSpc>
                <a:spcPct val="100000"/>
              </a:lnSpc>
              <a:spcAft>
                <a:spcPts val="800"/>
              </a:spcAft>
            </a:pPr>
            <a:r>
              <a:rPr lang="en-AU" sz="2000" kern="1200" dirty="0">
                <a:solidFill>
                  <a:schemeClr val="accent5"/>
                </a:solidFill>
                <a:latin typeface="+mn-lt"/>
                <a:ea typeface="+mn-ea"/>
                <a:cs typeface="+mn-cs"/>
              </a:rPr>
              <a:t>The UQ MBA took my skills and knowledge to the next level across multiple areas. It helped me develop my self-confidence, leadership skills and a more strategic way of thinking. </a:t>
            </a:r>
          </a:p>
          <a:p>
            <a:pPr marL="0" algn="l" defTabSz="914400" rtl="0" eaLnBrk="1" latinLnBrk="0" hangingPunct="1">
              <a:lnSpc>
                <a:spcPct val="100000"/>
              </a:lnSpc>
              <a:spcAft>
                <a:spcPts val="800"/>
              </a:spcAft>
            </a:pPr>
            <a:r>
              <a:rPr lang="en-AU" sz="2000" kern="1200" dirty="0">
                <a:solidFill>
                  <a:schemeClr val="accent5"/>
                </a:solidFill>
                <a:latin typeface="+mn-lt"/>
                <a:ea typeface="+mn-ea"/>
                <a:cs typeface="+mn-cs"/>
              </a:rPr>
              <a:t>Now, I feel more confident in presenting ideas to a board—whether it's in Australia or in Europe—which can be quite a cut-throat environment. I now manage team members based all over the world and work at a global scale. </a:t>
            </a:r>
          </a:p>
        </p:txBody>
      </p:sp>
      <p:sp>
        <p:nvSpPr>
          <p:cNvPr id="9" name="TextBox 8">
            <a:extLst>
              <a:ext uri="{FF2B5EF4-FFF2-40B4-BE49-F238E27FC236}">
                <a16:creationId xmlns:a16="http://schemas.microsoft.com/office/drawing/2014/main" id="{8E4BEEB3-789C-976D-E6D2-86929313643C}"/>
              </a:ext>
            </a:extLst>
          </p:cNvPr>
          <p:cNvSpPr txBox="1"/>
          <p:nvPr userDrawn="1"/>
        </p:nvSpPr>
        <p:spPr>
          <a:xfrm>
            <a:off x="5945880" y="5867573"/>
            <a:ext cx="5360134" cy="444289"/>
          </a:xfrm>
          <a:prstGeom prst="rect">
            <a:avLst/>
          </a:prstGeom>
          <a:noFill/>
        </p:spPr>
        <p:txBody>
          <a:bodyPr wrap="square" lIns="0" tIns="0" rIns="0" bIns="0" anchor="b">
            <a:spAutoFit/>
          </a:bodyPr>
          <a:lstStyle/>
          <a:p>
            <a:pPr>
              <a:lnSpc>
                <a:spcPct val="107000"/>
              </a:lnSpc>
              <a:spcAft>
                <a:spcPts val="800"/>
              </a:spcAft>
            </a:pPr>
            <a:r>
              <a:rPr lang="en-AU" sz="1400" b="1" kern="1200" dirty="0">
                <a:solidFill>
                  <a:schemeClr val="accent5"/>
                </a:solidFill>
                <a:latin typeface="+mn-lt"/>
                <a:ea typeface="+mn-ea"/>
                <a:cs typeface="+mn-cs"/>
              </a:rPr>
              <a:t>Margo Camus</a:t>
            </a:r>
            <a:br>
              <a:rPr lang="en-AU" sz="1400" b="0" kern="1200" dirty="0">
                <a:solidFill>
                  <a:schemeClr val="accent5"/>
                </a:solidFill>
                <a:latin typeface="+mn-lt"/>
                <a:ea typeface="+mn-ea"/>
                <a:cs typeface="+mn-cs"/>
              </a:rPr>
            </a:br>
            <a:r>
              <a:rPr lang="en-AU" sz="1400" b="0" kern="1200" dirty="0">
                <a:solidFill>
                  <a:schemeClr val="accent5"/>
                </a:solidFill>
                <a:latin typeface="+mn-lt"/>
                <a:ea typeface="+mn-ea"/>
                <a:cs typeface="+mn-cs"/>
              </a:rPr>
              <a:t>Global Brand Campaigns Senior Manager, adidas</a:t>
            </a:r>
            <a:endParaRPr lang="en-AU" sz="1400" kern="1200" dirty="0">
              <a:solidFill>
                <a:schemeClr val="accent5"/>
              </a:solidFill>
              <a:latin typeface="+mn-lt"/>
              <a:ea typeface="+mn-ea"/>
              <a:cs typeface="+mn-cs"/>
            </a:endParaRPr>
          </a:p>
        </p:txBody>
      </p:sp>
      <p:sp>
        <p:nvSpPr>
          <p:cNvPr id="2" name="Freeform 1">
            <a:extLst>
              <a:ext uri="{FF2B5EF4-FFF2-40B4-BE49-F238E27FC236}">
                <a16:creationId xmlns:a16="http://schemas.microsoft.com/office/drawing/2014/main" id="{19207DBF-EF5C-629E-2ADB-450BA74B9F5E}"/>
              </a:ext>
            </a:extLst>
          </p:cNvPr>
          <p:cNvSpPr/>
          <p:nvPr userDrawn="1"/>
        </p:nvSpPr>
        <p:spPr>
          <a:xfrm>
            <a:off x="630944" y="1488287"/>
            <a:ext cx="4523070" cy="4783467"/>
          </a:xfrm>
          <a:custGeom>
            <a:avLst/>
            <a:gdLst>
              <a:gd name="connsiteX0" fmla="*/ 0 w 4523070"/>
              <a:gd name="connsiteY0" fmla="*/ 0 h 4783467"/>
              <a:gd name="connsiteX1" fmla="*/ 4523070 w 4523070"/>
              <a:gd name="connsiteY1" fmla="*/ 0 h 4783467"/>
              <a:gd name="connsiteX2" fmla="*/ 4523070 w 4523070"/>
              <a:gd name="connsiteY2" fmla="*/ 4783467 h 4783467"/>
              <a:gd name="connsiteX3" fmla="*/ 2033704 w 4523070"/>
              <a:gd name="connsiteY3" fmla="*/ 4783467 h 4783467"/>
              <a:gd name="connsiteX4" fmla="*/ 2033704 w 4523070"/>
              <a:gd name="connsiteY4" fmla="*/ 4783341 h 4783467"/>
              <a:gd name="connsiteX5" fmla="*/ 1913093 w 4523070"/>
              <a:gd name="connsiteY5" fmla="*/ 4783341 h 4783467"/>
              <a:gd name="connsiteX6" fmla="*/ 8971 w 4523070"/>
              <a:gd name="connsiteY6" fmla="*/ 2768992 h 4783467"/>
              <a:gd name="connsiteX7" fmla="*/ 0 w 4523070"/>
              <a:gd name="connsiteY7" fmla="*/ 2601114 h 4783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23070" h="4783467">
                <a:moveTo>
                  <a:pt x="0" y="0"/>
                </a:moveTo>
                <a:lnTo>
                  <a:pt x="4523070" y="0"/>
                </a:lnTo>
                <a:lnTo>
                  <a:pt x="4523070" y="4783467"/>
                </a:lnTo>
                <a:lnTo>
                  <a:pt x="2033704" y="4783467"/>
                </a:lnTo>
                <a:lnTo>
                  <a:pt x="2033704" y="4783341"/>
                </a:lnTo>
                <a:lnTo>
                  <a:pt x="1913093" y="4783341"/>
                </a:lnTo>
                <a:cubicBezTo>
                  <a:pt x="868199" y="4465394"/>
                  <a:pt x="100812" y="3632561"/>
                  <a:pt x="8971" y="2768992"/>
                </a:cubicBezTo>
                <a:lnTo>
                  <a:pt x="0" y="2601114"/>
                </a:lnTo>
                <a:close/>
              </a:path>
            </a:pathLst>
          </a:custGeom>
          <a:blipFill dpi="0" rotWithShape="1">
            <a:blip r:embed="rId4" cstate="screen">
              <a:alphaModFix amt="85000"/>
              <a:extLst>
                <a:ext uri="{BEBA8EAE-BF5A-486C-A8C5-ECC9F3942E4B}">
                  <a14:imgProps xmlns:a14="http://schemas.microsoft.com/office/drawing/2010/main">
                    <a14:imgLayer r:embed="rId5">
                      <a14:imgEffect>
                        <a14:saturation sat="97000"/>
                      </a14:imgEffect>
                    </a14:imgLayer>
                  </a14:imgProps>
                </a:ex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AU" dirty="0"/>
          </a:p>
        </p:txBody>
      </p:sp>
    </p:spTree>
    <p:extLst>
      <p:ext uri="{BB962C8B-B14F-4D97-AF65-F5344CB8AC3E}">
        <p14:creationId xmlns:p14="http://schemas.microsoft.com/office/powerpoint/2010/main" val="11689008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stimonial 4">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24D95CBF-3E53-045A-B192-90EE7BB51865}"/>
              </a:ext>
            </a:extLst>
          </p:cNvPr>
          <p:cNvSpPr/>
          <p:nvPr userDrawn="1"/>
        </p:nvSpPr>
        <p:spPr>
          <a:xfrm>
            <a:off x="634369" y="1488287"/>
            <a:ext cx="4523070" cy="4783467"/>
          </a:xfrm>
          <a:custGeom>
            <a:avLst/>
            <a:gdLst>
              <a:gd name="connsiteX0" fmla="*/ 0 w 4523070"/>
              <a:gd name="connsiteY0" fmla="*/ 0 h 4783467"/>
              <a:gd name="connsiteX1" fmla="*/ 4523070 w 4523070"/>
              <a:gd name="connsiteY1" fmla="*/ 0 h 4783467"/>
              <a:gd name="connsiteX2" fmla="*/ 4523070 w 4523070"/>
              <a:gd name="connsiteY2" fmla="*/ 4783467 h 4783467"/>
              <a:gd name="connsiteX3" fmla="*/ 2033704 w 4523070"/>
              <a:gd name="connsiteY3" fmla="*/ 4783467 h 4783467"/>
              <a:gd name="connsiteX4" fmla="*/ 2033704 w 4523070"/>
              <a:gd name="connsiteY4" fmla="*/ 4783341 h 4783467"/>
              <a:gd name="connsiteX5" fmla="*/ 1913093 w 4523070"/>
              <a:gd name="connsiteY5" fmla="*/ 4783341 h 4783467"/>
              <a:gd name="connsiteX6" fmla="*/ 8971 w 4523070"/>
              <a:gd name="connsiteY6" fmla="*/ 2768992 h 4783467"/>
              <a:gd name="connsiteX7" fmla="*/ 0 w 4523070"/>
              <a:gd name="connsiteY7" fmla="*/ 2601114 h 4783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23070" h="4783467">
                <a:moveTo>
                  <a:pt x="0" y="0"/>
                </a:moveTo>
                <a:lnTo>
                  <a:pt x="4523070" y="0"/>
                </a:lnTo>
                <a:lnTo>
                  <a:pt x="4523070" y="4783467"/>
                </a:lnTo>
                <a:lnTo>
                  <a:pt x="2033704" y="4783467"/>
                </a:lnTo>
                <a:lnTo>
                  <a:pt x="2033704" y="4783341"/>
                </a:lnTo>
                <a:lnTo>
                  <a:pt x="1913093" y="4783341"/>
                </a:lnTo>
                <a:cubicBezTo>
                  <a:pt x="868199" y="4465394"/>
                  <a:pt x="100812" y="3632561"/>
                  <a:pt x="8971" y="2768992"/>
                </a:cubicBezTo>
                <a:lnTo>
                  <a:pt x="0" y="2601114"/>
                </a:lnTo>
                <a:close/>
              </a:path>
            </a:pathLst>
          </a:custGeom>
          <a:blipFill dpi="0" rotWithShape="1">
            <a:blip r:embed="rId2" cstate="screen">
              <a:extLst>
                <a:ext uri="{28A0092B-C50C-407E-A947-70E740481C1C}">
                  <a14:useLocalDpi xmlns:a14="http://schemas.microsoft.com/office/drawing/2010/main"/>
                </a:ext>
              </a:extLst>
            </a:blip>
            <a:srcRect/>
            <a:stretch>
              <a:fillRect l="67" r="6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AU" dirty="0"/>
          </a:p>
        </p:txBody>
      </p:sp>
      <p:pic>
        <p:nvPicPr>
          <p:cNvPr id="7" name="Picture 6">
            <a:extLst>
              <a:ext uri="{FF2B5EF4-FFF2-40B4-BE49-F238E27FC236}">
                <a16:creationId xmlns:a16="http://schemas.microsoft.com/office/drawing/2014/main" id="{18CC4667-55D5-97A5-186C-EB8C1F774953}"/>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634369" y="506736"/>
            <a:ext cx="1557638" cy="408560"/>
          </a:xfrm>
          <a:prstGeom prst="rect">
            <a:avLst/>
          </a:prstGeom>
        </p:spPr>
      </p:pic>
      <p:pic>
        <p:nvPicPr>
          <p:cNvPr id="8" name="Picture 7">
            <a:extLst>
              <a:ext uri="{FF2B5EF4-FFF2-40B4-BE49-F238E27FC236}">
                <a16:creationId xmlns:a16="http://schemas.microsoft.com/office/drawing/2014/main" id="{0DD9EC50-9B4D-663E-DF46-E3B1E30D0896}"/>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9323885" y="450287"/>
            <a:ext cx="2233740" cy="215759"/>
          </a:xfrm>
          <a:prstGeom prst="rect">
            <a:avLst/>
          </a:prstGeom>
        </p:spPr>
      </p:pic>
      <p:grpSp>
        <p:nvGrpSpPr>
          <p:cNvPr id="11" name="Graphic 7">
            <a:extLst>
              <a:ext uri="{FF2B5EF4-FFF2-40B4-BE49-F238E27FC236}">
                <a16:creationId xmlns:a16="http://schemas.microsoft.com/office/drawing/2014/main" id="{FF12C3FE-0D25-12E8-8F68-DDDACA54EB26}"/>
              </a:ext>
            </a:extLst>
          </p:cNvPr>
          <p:cNvGrpSpPr/>
          <p:nvPr userDrawn="1"/>
        </p:nvGrpSpPr>
        <p:grpSpPr>
          <a:xfrm>
            <a:off x="5945880" y="1494262"/>
            <a:ext cx="300240" cy="239743"/>
            <a:chOff x="2314844" y="824493"/>
            <a:chExt cx="439389" cy="350854"/>
          </a:xfrm>
          <a:noFill/>
        </p:grpSpPr>
        <p:sp>
          <p:nvSpPr>
            <p:cNvPr id="12" name="Freeform 11">
              <a:extLst>
                <a:ext uri="{FF2B5EF4-FFF2-40B4-BE49-F238E27FC236}">
                  <a16:creationId xmlns:a16="http://schemas.microsoft.com/office/drawing/2014/main" id="{40FF587F-8EB4-47B1-22C5-8ABC5020B032}"/>
                </a:ext>
              </a:extLst>
            </p:cNvPr>
            <p:cNvSpPr/>
            <p:nvPr/>
          </p:nvSpPr>
          <p:spPr>
            <a:xfrm>
              <a:off x="2314844" y="824493"/>
              <a:ext cx="170771" cy="309213"/>
            </a:xfrm>
            <a:custGeom>
              <a:avLst/>
              <a:gdLst>
                <a:gd name="connsiteX0" fmla="*/ 170771 w 170771"/>
                <a:gd name="connsiteY0" fmla="*/ 0 h 309213"/>
                <a:gd name="connsiteX1" fmla="*/ 85386 w 170771"/>
                <a:gd name="connsiteY1" fmla="*/ 0 h 309213"/>
                <a:gd name="connsiteX2" fmla="*/ 0 w 170771"/>
                <a:gd name="connsiteY2" fmla="*/ 138495 h 309213"/>
                <a:gd name="connsiteX3" fmla="*/ 0 w 170771"/>
                <a:gd name="connsiteY3" fmla="*/ 309214 h 309213"/>
              </a:gdLst>
              <a:ahLst/>
              <a:cxnLst>
                <a:cxn ang="0">
                  <a:pos x="connsiteX0" y="connsiteY0"/>
                </a:cxn>
                <a:cxn ang="0">
                  <a:pos x="connsiteX1" y="connsiteY1"/>
                </a:cxn>
                <a:cxn ang="0">
                  <a:pos x="connsiteX2" y="connsiteY2"/>
                </a:cxn>
                <a:cxn ang="0">
                  <a:pos x="connsiteX3" y="connsiteY3"/>
                </a:cxn>
              </a:cxnLst>
              <a:rect l="l" t="t" r="r" b="b"/>
              <a:pathLst>
                <a:path w="170771" h="309213">
                  <a:moveTo>
                    <a:pt x="170771" y="0"/>
                  </a:moveTo>
                  <a:lnTo>
                    <a:pt x="85386" y="0"/>
                  </a:lnTo>
                  <a:cubicBezTo>
                    <a:pt x="38216" y="0"/>
                    <a:pt x="0" y="62046"/>
                    <a:pt x="0" y="138495"/>
                  </a:cubicBezTo>
                  <a:lnTo>
                    <a:pt x="0" y="309214"/>
                  </a:lnTo>
                </a:path>
              </a:pathLst>
            </a:custGeom>
            <a:noFill/>
            <a:ln w="18462" cap="rnd">
              <a:solidFill>
                <a:srgbClr val="BA9C64"/>
              </a:solidFill>
              <a:prstDash val="solid"/>
              <a:round/>
            </a:ln>
          </p:spPr>
          <p:txBody>
            <a:bodyPr rtlCol="0" anchor="ctr"/>
            <a:lstStyle/>
            <a:p>
              <a:endParaRPr lang="en-US"/>
            </a:p>
          </p:txBody>
        </p:sp>
        <p:sp>
          <p:nvSpPr>
            <p:cNvPr id="13" name="Freeform 12">
              <a:extLst>
                <a:ext uri="{FF2B5EF4-FFF2-40B4-BE49-F238E27FC236}">
                  <a16:creationId xmlns:a16="http://schemas.microsoft.com/office/drawing/2014/main" id="{D06772CD-C5F5-534C-7610-6468DADBD98B}"/>
                </a:ext>
              </a:extLst>
            </p:cNvPr>
            <p:cNvSpPr/>
            <p:nvPr/>
          </p:nvSpPr>
          <p:spPr>
            <a:xfrm>
              <a:off x="2314937" y="943507"/>
              <a:ext cx="170771" cy="231841"/>
            </a:xfrm>
            <a:custGeom>
              <a:avLst/>
              <a:gdLst>
                <a:gd name="connsiteX0" fmla="*/ 0 w 170771"/>
                <a:gd name="connsiteY0" fmla="*/ 0 h 231841"/>
                <a:gd name="connsiteX1" fmla="*/ 170771 w 170771"/>
                <a:gd name="connsiteY1" fmla="*/ 0 h 231841"/>
                <a:gd name="connsiteX2" fmla="*/ 170771 w 170771"/>
                <a:gd name="connsiteY2" fmla="*/ 231841 h 231841"/>
                <a:gd name="connsiteX3" fmla="*/ 0 w 170771"/>
                <a:gd name="connsiteY3" fmla="*/ 231841 h 231841"/>
              </a:gdLst>
              <a:ahLst/>
              <a:cxnLst>
                <a:cxn ang="0">
                  <a:pos x="connsiteX0" y="connsiteY0"/>
                </a:cxn>
                <a:cxn ang="0">
                  <a:pos x="connsiteX1" y="connsiteY1"/>
                </a:cxn>
                <a:cxn ang="0">
                  <a:pos x="connsiteX2" y="connsiteY2"/>
                </a:cxn>
                <a:cxn ang="0">
                  <a:pos x="connsiteX3" y="connsiteY3"/>
                </a:cxn>
              </a:cxnLst>
              <a:rect l="l" t="t" r="r" b="b"/>
              <a:pathLst>
                <a:path w="170771" h="231841">
                  <a:moveTo>
                    <a:pt x="0" y="0"/>
                  </a:moveTo>
                  <a:lnTo>
                    <a:pt x="170771" y="0"/>
                  </a:lnTo>
                  <a:lnTo>
                    <a:pt x="170771" y="231841"/>
                  </a:lnTo>
                  <a:lnTo>
                    <a:pt x="0" y="231841"/>
                  </a:lnTo>
                  <a:close/>
                </a:path>
              </a:pathLst>
            </a:custGeom>
            <a:noFill/>
            <a:ln w="18462" cap="rnd">
              <a:solidFill>
                <a:srgbClr val="BA9C64"/>
              </a:solidFill>
              <a:prstDash val="solid"/>
              <a:round/>
            </a:ln>
          </p:spPr>
          <p:txBody>
            <a:bodyPr rtlCol="0" anchor="ctr"/>
            <a:lstStyle/>
            <a:p>
              <a:endParaRPr lang="en-US"/>
            </a:p>
          </p:txBody>
        </p:sp>
        <p:sp>
          <p:nvSpPr>
            <p:cNvPr id="14" name="Freeform 13">
              <a:extLst>
                <a:ext uri="{FF2B5EF4-FFF2-40B4-BE49-F238E27FC236}">
                  <a16:creationId xmlns:a16="http://schemas.microsoft.com/office/drawing/2014/main" id="{3DB2E63D-6FA8-754B-A894-CC9FBC05EEC1}"/>
                </a:ext>
              </a:extLst>
            </p:cNvPr>
            <p:cNvSpPr/>
            <p:nvPr/>
          </p:nvSpPr>
          <p:spPr>
            <a:xfrm>
              <a:off x="2583463" y="824493"/>
              <a:ext cx="170678" cy="294348"/>
            </a:xfrm>
            <a:custGeom>
              <a:avLst/>
              <a:gdLst>
                <a:gd name="connsiteX0" fmla="*/ 170679 w 170678"/>
                <a:gd name="connsiteY0" fmla="*/ 0 h 294348"/>
                <a:gd name="connsiteX1" fmla="*/ 85386 w 170678"/>
                <a:gd name="connsiteY1" fmla="*/ 0 h 294348"/>
                <a:gd name="connsiteX2" fmla="*/ 0 w 170678"/>
                <a:gd name="connsiteY2" fmla="*/ 129262 h 294348"/>
                <a:gd name="connsiteX3" fmla="*/ 0 w 170678"/>
                <a:gd name="connsiteY3" fmla="*/ 294349 h 294348"/>
              </a:gdLst>
              <a:ahLst/>
              <a:cxnLst>
                <a:cxn ang="0">
                  <a:pos x="connsiteX0" y="connsiteY0"/>
                </a:cxn>
                <a:cxn ang="0">
                  <a:pos x="connsiteX1" y="connsiteY1"/>
                </a:cxn>
                <a:cxn ang="0">
                  <a:pos x="connsiteX2" y="connsiteY2"/>
                </a:cxn>
                <a:cxn ang="0">
                  <a:pos x="connsiteX3" y="connsiteY3"/>
                </a:cxn>
              </a:cxnLst>
              <a:rect l="l" t="t" r="r" b="b"/>
              <a:pathLst>
                <a:path w="170678" h="294348">
                  <a:moveTo>
                    <a:pt x="170679" y="0"/>
                  </a:moveTo>
                  <a:lnTo>
                    <a:pt x="85386" y="0"/>
                  </a:lnTo>
                  <a:cubicBezTo>
                    <a:pt x="38216" y="0"/>
                    <a:pt x="0" y="57891"/>
                    <a:pt x="0" y="129262"/>
                  </a:cubicBezTo>
                  <a:lnTo>
                    <a:pt x="0" y="294349"/>
                  </a:lnTo>
                </a:path>
              </a:pathLst>
            </a:custGeom>
            <a:noFill/>
            <a:ln w="18462" cap="rnd">
              <a:solidFill>
                <a:srgbClr val="BA9C64"/>
              </a:solidFill>
              <a:prstDash val="solid"/>
              <a:round/>
            </a:ln>
          </p:spPr>
          <p:txBody>
            <a:bodyPr rtlCol="0" anchor="ctr"/>
            <a:lstStyle/>
            <a:p>
              <a:endParaRPr lang="en-US"/>
            </a:p>
          </p:txBody>
        </p:sp>
        <p:sp>
          <p:nvSpPr>
            <p:cNvPr id="15" name="Freeform 14">
              <a:extLst>
                <a:ext uri="{FF2B5EF4-FFF2-40B4-BE49-F238E27FC236}">
                  <a16:creationId xmlns:a16="http://schemas.microsoft.com/office/drawing/2014/main" id="{CA6EA7D1-41D4-1CC9-B238-9F5FA15CC3BF}"/>
                </a:ext>
              </a:extLst>
            </p:cNvPr>
            <p:cNvSpPr/>
            <p:nvPr/>
          </p:nvSpPr>
          <p:spPr>
            <a:xfrm>
              <a:off x="2583463" y="943507"/>
              <a:ext cx="170771" cy="231841"/>
            </a:xfrm>
            <a:custGeom>
              <a:avLst/>
              <a:gdLst>
                <a:gd name="connsiteX0" fmla="*/ 0 w 170771"/>
                <a:gd name="connsiteY0" fmla="*/ 0 h 231841"/>
                <a:gd name="connsiteX1" fmla="*/ 170771 w 170771"/>
                <a:gd name="connsiteY1" fmla="*/ 0 h 231841"/>
                <a:gd name="connsiteX2" fmla="*/ 170771 w 170771"/>
                <a:gd name="connsiteY2" fmla="*/ 231841 h 231841"/>
                <a:gd name="connsiteX3" fmla="*/ 0 w 170771"/>
                <a:gd name="connsiteY3" fmla="*/ 231841 h 231841"/>
              </a:gdLst>
              <a:ahLst/>
              <a:cxnLst>
                <a:cxn ang="0">
                  <a:pos x="connsiteX0" y="connsiteY0"/>
                </a:cxn>
                <a:cxn ang="0">
                  <a:pos x="connsiteX1" y="connsiteY1"/>
                </a:cxn>
                <a:cxn ang="0">
                  <a:pos x="connsiteX2" y="connsiteY2"/>
                </a:cxn>
                <a:cxn ang="0">
                  <a:pos x="connsiteX3" y="connsiteY3"/>
                </a:cxn>
              </a:cxnLst>
              <a:rect l="l" t="t" r="r" b="b"/>
              <a:pathLst>
                <a:path w="170771" h="231841">
                  <a:moveTo>
                    <a:pt x="0" y="0"/>
                  </a:moveTo>
                  <a:lnTo>
                    <a:pt x="170771" y="0"/>
                  </a:lnTo>
                  <a:lnTo>
                    <a:pt x="170771" y="231841"/>
                  </a:lnTo>
                  <a:lnTo>
                    <a:pt x="0" y="231841"/>
                  </a:lnTo>
                  <a:close/>
                </a:path>
              </a:pathLst>
            </a:custGeom>
            <a:noFill/>
            <a:ln w="18462" cap="rnd">
              <a:solidFill>
                <a:srgbClr val="BA9C64"/>
              </a:solidFill>
              <a:prstDash val="solid"/>
              <a:round/>
            </a:ln>
          </p:spPr>
          <p:txBody>
            <a:bodyPr rtlCol="0" anchor="ctr"/>
            <a:lstStyle/>
            <a:p>
              <a:endParaRPr lang="en-US"/>
            </a:p>
          </p:txBody>
        </p:sp>
      </p:grpSp>
      <p:grpSp>
        <p:nvGrpSpPr>
          <p:cNvPr id="16" name="Graphic 7">
            <a:extLst>
              <a:ext uri="{FF2B5EF4-FFF2-40B4-BE49-F238E27FC236}">
                <a16:creationId xmlns:a16="http://schemas.microsoft.com/office/drawing/2014/main" id="{AC2B9C5C-D21F-63BD-74C5-A3179A8895BD}"/>
              </a:ext>
            </a:extLst>
          </p:cNvPr>
          <p:cNvGrpSpPr/>
          <p:nvPr userDrawn="1"/>
        </p:nvGrpSpPr>
        <p:grpSpPr>
          <a:xfrm>
            <a:off x="5945911" y="4265817"/>
            <a:ext cx="300177" cy="239743"/>
            <a:chOff x="2911067" y="824493"/>
            <a:chExt cx="439297" cy="350854"/>
          </a:xfrm>
          <a:noFill/>
        </p:grpSpPr>
        <p:sp>
          <p:nvSpPr>
            <p:cNvPr id="17" name="Freeform 16">
              <a:extLst>
                <a:ext uri="{FF2B5EF4-FFF2-40B4-BE49-F238E27FC236}">
                  <a16:creationId xmlns:a16="http://schemas.microsoft.com/office/drawing/2014/main" id="{553642F2-25FD-EB59-7F17-B26E60F539B4}"/>
                </a:ext>
              </a:extLst>
            </p:cNvPr>
            <p:cNvSpPr/>
            <p:nvPr/>
          </p:nvSpPr>
          <p:spPr>
            <a:xfrm>
              <a:off x="3179593" y="866134"/>
              <a:ext cx="170771" cy="309213"/>
            </a:xfrm>
            <a:custGeom>
              <a:avLst/>
              <a:gdLst>
                <a:gd name="connsiteX0" fmla="*/ 0 w 170771"/>
                <a:gd name="connsiteY0" fmla="*/ 309214 h 309213"/>
                <a:gd name="connsiteX1" fmla="*/ 85386 w 170771"/>
                <a:gd name="connsiteY1" fmla="*/ 309214 h 309213"/>
                <a:gd name="connsiteX2" fmla="*/ 170771 w 170771"/>
                <a:gd name="connsiteY2" fmla="*/ 170719 h 309213"/>
                <a:gd name="connsiteX3" fmla="*/ 170771 w 170771"/>
                <a:gd name="connsiteY3" fmla="*/ 0 h 309213"/>
              </a:gdLst>
              <a:ahLst/>
              <a:cxnLst>
                <a:cxn ang="0">
                  <a:pos x="connsiteX0" y="connsiteY0"/>
                </a:cxn>
                <a:cxn ang="0">
                  <a:pos x="connsiteX1" y="connsiteY1"/>
                </a:cxn>
                <a:cxn ang="0">
                  <a:pos x="connsiteX2" y="connsiteY2"/>
                </a:cxn>
                <a:cxn ang="0">
                  <a:pos x="connsiteX3" y="connsiteY3"/>
                </a:cxn>
              </a:cxnLst>
              <a:rect l="l" t="t" r="r" b="b"/>
              <a:pathLst>
                <a:path w="170771" h="309213">
                  <a:moveTo>
                    <a:pt x="0" y="309214"/>
                  </a:moveTo>
                  <a:lnTo>
                    <a:pt x="85386" y="309214"/>
                  </a:lnTo>
                  <a:cubicBezTo>
                    <a:pt x="132556" y="309214"/>
                    <a:pt x="170771" y="247168"/>
                    <a:pt x="170771" y="170719"/>
                  </a:cubicBezTo>
                  <a:lnTo>
                    <a:pt x="170771" y="0"/>
                  </a:lnTo>
                </a:path>
              </a:pathLst>
            </a:custGeom>
            <a:noFill/>
            <a:ln w="18462" cap="rnd">
              <a:solidFill>
                <a:srgbClr val="BA9C64"/>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BF240885-7DF1-6AED-6FCE-678A73DA0333}"/>
                </a:ext>
              </a:extLst>
            </p:cNvPr>
            <p:cNvSpPr/>
            <p:nvPr/>
          </p:nvSpPr>
          <p:spPr>
            <a:xfrm>
              <a:off x="3179593" y="824493"/>
              <a:ext cx="170771" cy="231841"/>
            </a:xfrm>
            <a:custGeom>
              <a:avLst/>
              <a:gdLst>
                <a:gd name="connsiteX0" fmla="*/ 0 w 170771"/>
                <a:gd name="connsiteY0" fmla="*/ 0 h 231841"/>
                <a:gd name="connsiteX1" fmla="*/ 170771 w 170771"/>
                <a:gd name="connsiteY1" fmla="*/ 0 h 231841"/>
                <a:gd name="connsiteX2" fmla="*/ 170771 w 170771"/>
                <a:gd name="connsiteY2" fmla="*/ 231841 h 231841"/>
                <a:gd name="connsiteX3" fmla="*/ 0 w 170771"/>
                <a:gd name="connsiteY3" fmla="*/ 231841 h 231841"/>
              </a:gdLst>
              <a:ahLst/>
              <a:cxnLst>
                <a:cxn ang="0">
                  <a:pos x="connsiteX0" y="connsiteY0"/>
                </a:cxn>
                <a:cxn ang="0">
                  <a:pos x="connsiteX1" y="connsiteY1"/>
                </a:cxn>
                <a:cxn ang="0">
                  <a:pos x="connsiteX2" y="connsiteY2"/>
                </a:cxn>
                <a:cxn ang="0">
                  <a:pos x="connsiteX3" y="connsiteY3"/>
                </a:cxn>
              </a:cxnLst>
              <a:rect l="l" t="t" r="r" b="b"/>
              <a:pathLst>
                <a:path w="170771" h="231841">
                  <a:moveTo>
                    <a:pt x="0" y="0"/>
                  </a:moveTo>
                  <a:lnTo>
                    <a:pt x="170771" y="0"/>
                  </a:lnTo>
                  <a:lnTo>
                    <a:pt x="170771" y="231841"/>
                  </a:lnTo>
                  <a:lnTo>
                    <a:pt x="0" y="231841"/>
                  </a:lnTo>
                  <a:close/>
                </a:path>
              </a:pathLst>
            </a:custGeom>
            <a:noFill/>
            <a:ln w="18462" cap="rnd">
              <a:solidFill>
                <a:srgbClr val="BA9C64"/>
              </a:solidFill>
              <a:prstDash val="solid"/>
              <a:round/>
            </a:ln>
          </p:spPr>
          <p:txBody>
            <a:bodyPr rtlCol="0" anchor="ctr"/>
            <a:lstStyle/>
            <a:p>
              <a:endParaRPr lang="en-US"/>
            </a:p>
          </p:txBody>
        </p:sp>
        <p:sp>
          <p:nvSpPr>
            <p:cNvPr id="19" name="Freeform 18">
              <a:extLst>
                <a:ext uri="{FF2B5EF4-FFF2-40B4-BE49-F238E27FC236}">
                  <a16:creationId xmlns:a16="http://schemas.microsoft.com/office/drawing/2014/main" id="{69929795-F37B-08D0-8A16-8B69C6C2DCBB}"/>
                </a:ext>
              </a:extLst>
            </p:cNvPr>
            <p:cNvSpPr/>
            <p:nvPr/>
          </p:nvSpPr>
          <p:spPr>
            <a:xfrm>
              <a:off x="2911067" y="880999"/>
              <a:ext cx="170771" cy="294348"/>
            </a:xfrm>
            <a:custGeom>
              <a:avLst/>
              <a:gdLst>
                <a:gd name="connsiteX0" fmla="*/ 0 w 170771"/>
                <a:gd name="connsiteY0" fmla="*/ 294349 h 294348"/>
                <a:gd name="connsiteX1" fmla="*/ 85386 w 170771"/>
                <a:gd name="connsiteY1" fmla="*/ 294349 h 294348"/>
                <a:gd name="connsiteX2" fmla="*/ 170771 w 170771"/>
                <a:gd name="connsiteY2" fmla="*/ 165086 h 294348"/>
                <a:gd name="connsiteX3" fmla="*/ 170771 w 170771"/>
                <a:gd name="connsiteY3" fmla="*/ 0 h 294348"/>
              </a:gdLst>
              <a:ahLst/>
              <a:cxnLst>
                <a:cxn ang="0">
                  <a:pos x="connsiteX0" y="connsiteY0"/>
                </a:cxn>
                <a:cxn ang="0">
                  <a:pos x="connsiteX1" y="connsiteY1"/>
                </a:cxn>
                <a:cxn ang="0">
                  <a:pos x="connsiteX2" y="connsiteY2"/>
                </a:cxn>
                <a:cxn ang="0">
                  <a:pos x="connsiteX3" y="connsiteY3"/>
                </a:cxn>
              </a:cxnLst>
              <a:rect l="l" t="t" r="r" b="b"/>
              <a:pathLst>
                <a:path w="170771" h="294348">
                  <a:moveTo>
                    <a:pt x="0" y="294349"/>
                  </a:moveTo>
                  <a:lnTo>
                    <a:pt x="85386" y="294349"/>
                  </a:lnTo>
                  <a:cubicBezTo>
                    <a:pt x="132555" y="294349"/>
                    <a:pt x="170771" y="236458"/>
                    <a:pt x="170771" y="165086"/>
                  </a:cubicBezTo>
                  <a:lnTo>
                    <a:pt x="170771" y="0"/>
                  </a:lnTo>
                </a:path>
              </a:pathLst>
            </a:custGeom>
            <a:noFill/>
            <a:ln w="18462" cap="rnd">
              <a:solidFill>
                <a:srgbClr val="BA9C64"/>
              </a:solidFill>
              <a:prstDash val="solid"/>
              <a:round/>
            </a:ln>
          </p:spPr>
          <p:txBody>
            <a:bodyPr rtlCol="0" anchor="ctr"/>
            <a:lstStyle/>
            <a:p>
              <a:endParaRPr lang="en-US"/>
            </a:p>
          </p:txBody>
        </p:sp>
        <p:sp>
          <p:nvSpPr>
            <p:cNvPr id="20" name="Freeform 19">
              <a:extLst>
                <a:ext uri="{FF2B5EF4-FFF2-40B4-BE49-F238E27FC236}">
                  <a16:creationId xmlns:a16="http://schemas.microsoft.com/office/drawing/2014/main" id="{A420B655-5DF9-6839-6420-EAD1889AF0DA}"/>
                </a:ext>
              </a:extLst>
            </p:cNvPr>
            <p:cNvSpPr/>
            <p:nvPr/>
          </p:nvSpPr>
          <p:spPr>
            <a:xfrm>
              <a:off x="2911067" y="824493"/>
              <a:ext cx="170771" cy="231841"/>
            </a:xfrm>
            <a:custGeom>
              <a:avLst/>
              <a:gdLst>
                <a:gd name="connsiteX0" fmla="*/ 0 w 170771"/>
                <a:gd name="connsiteY0" fmla="*/ 0 h 231841"/>
                <a:gd name="connsiteX1" fmla="*/ 170771 w 170771"/>
                <a:gd name="connsiteY1" fmla="*/ 0 h 231841"/>
                <a:gd name="connsiteX2" fmla="*/ 170771 w 170771"/>
                <a:gd name="connsiteY2" fmla="*/ 231841 h 231841"/>
                <a:gd name="connsiteX3" fmla="*/ 0 w 170771"/>
                <a:gd name="connsiteY3" fmla="*/ 231841 h 231841"/>
              </a:gdLst>
              <a:ahLst/>
              <a:cxnLst>
                <a:cxn ang="0">
                  <a:pos x="connsiteX0" y="connsiteY0"/>
                </a:cxn>
                <a:cxn ang="0">
                  <a:pos x="connsiteX1" y="connsiteY1"/>
                </a:cxn>
                <a:cxn ang="0">
                  <a:pos x="connsiteX2" y="connsiteY2"/>
                </a:cxn>
                <a:cxn ang="0">
                  <a:pos x="connsiteX3" y="connsiteY3"/>
                </a:cxn>
              </a:cxnLst>
              <a:rect l="l" t="t" r="r" b="b"/>
              <a:pathLst>
                <a:path w="170771" h="231841">
                  <a:moveTo>
                    <a:pt x="0" y="0"/>
                  </a:moveTo>
                  <a:lnTo>
                    <a:pt x="170771" y="0"/>
                  </a:lnTo>
                  <a:lnTo>
                    <a:pt x="170771" y="231841"/>
                  </a:lnTo>
                  <a:lnTo>
                    <a:pt x="0" y="231841"/>
                  </a:lnTo>
                  <a:close/>
                </a:path>
              </a:pathLst>
            </a:custGeom>
            <a:noFill/>
            <a:ln w="18462" cap="rnd">
              <a:solidFill>
                <a:srgbClr val="BA9C64"/>
              </a:solidFill>
              <a:prstDash val="solid"/>
              <a:round/>
            </a:ln>
          </p:spPr>
          <p:txBody>
            <a:bodyPr rtlCol="0" anchor="ctr"/>
            <a:lstStyle/>
            <a:p>
              <a:endParaRPr lang="en-US"/>
            </a:p>
          </p:txBody>
        </p:sp>
      </p:grpSp>
      <p:sp>
        <p:nvSpPr>
          <p:cNvPr id="5" name="TextBox 4">
            <a:extLst>
              <a:ext uri="{FF2B5EF4-FFF2-40B4-BE49-F238E27FC236}">
                <a16:creationId xmlns:a16="http://schemas.microsoft.com/office/drawing/2014/main" id="{CB82CB24-5CE3-0FDE-09AF-FFB3BC67BF52}"/>
              </a:ext>
            </a:extLst>
          </p:cNvPr>
          <p:cNvSpPr txBox="1"/>
          <p:nvPr userDrawn="1"/>
        </p:nvSpPr>
        <p:spPr>
          <a:xfrm>
            <a:off x="5949501" y="1866402"/>
            <a:ext cx="5251647" cy="2215991"/>
          </a:xfrm>
          <a:prstGeom prst="rect">
            <a:avLst/>
          </a:prstGeom>
          <a:noFill/>
        </p:spPr>
        <p:txBody>
          <a:bodyPr wrap="square" lIns="0" tIns="0" rIns="0" bIns="0">
            <a:spAutoFit/>
          </a:bodyPr>
          <a:lstStyle/>
          <a:p>
            <a:pPr>
              <a:lnSpc>
                <a:spcPct val="100000"/>
              </a:lnSpc>
              <a:spcAft>
                <a:spcPts val="800"/>
              </a:spcAft>
            </a:pPr>
            <a:r>
              <a:rPr lang="en-AU" sz="2400" kern="1200" dirty="0">
                <a:solidFill>
                  <a:schemeClr val="accent5"/>
                </a:solidFill>
                <a:latin typeface="+mn-lt"/>
                <a:ea typeface="+mn-ea"/>
                <a:cs typeface="+mn-cs"/>
              </a:rPr>
              <a:t>I recently got promoted to a managerial position in my company. My UQ MBA helped give me the confidence and know-how to go for this opportunity despite being one of the youngest members of my team.</a:t>
            </a:r>
          </a:p>
        </p:txBody>
      </p:sp>
      <p:sp>
        <p:nvSpPr>
          <p:cNvPr id="9" name="TextBox 8">
            <a:extLst>
              <a:ext uri="{FF2B5EF4-FFF2-40B4-BE49-F238E27FC236}">
                <a16:creationId xmlns:a16="http://schemas.microsoft.com/office/drawing/2014/main" id="{8E4BEEB3-789C-976D-E6D2-86929313643C}"/>
              </a:ext>
            </a:extLst>
          </p:cNvPr>
          <p:cNvSpPr txBox="1"/>
          <p:nvPr userDrawn="1"/>
        </p:nvSpPr>
        <p:spPr>
          <a:xfrm>
            <a:off x="5945880" y="5887361"/>
            <a:ext cx="5360134" cy="430887"/>
          </a:xfrm>
          <a:prstGeom prst="rect">
            <a:avLst/>
          </a:prstGeom>
          <a:noFill/>
        </p:spPr>
        <p:txBody>
          <a:bodyPr wrap="square" lIns="0" tIns="0" rIns="0" bIns="0" anchor="b">
            <a:spAutoFit/>
          </a:bodyPr>
          <a:lstStyle/>
          <a:p>
            <a:pPr marL="0" algn="l" defTabSz="914400" rtl="0" eaLnBrk="1" latinLnBrk="0" hangingPunct="1">
              <a:lnSpc>
                <a:spcPct val="100000"/>
              </a:lnSpc>
              <a:spcAft>
                <a:spcPts val="800"/>
              </a:spcAft>
            </a:pPr>
            <a:r>
              <a:rPr lang="en-AU" sz="1400" b="1" kern="1200" dirty="0" err="1">
                <a:solidFill>
                  <a:schemeClr val="accent5"/>
                </a:solidFill>
                <a:latin typeface="+mn-lt"/>
                <a:ea typeface="+mn-ea"/>
                <a:cs typeface="+mn-cs"/>
              </a:rPr>
              <a:t>Vedrana</a:t>
            </a:r>
            <a:r>
              <a:rPr lang="en-AU" sz="1400" b="1" kern="1200" dirty="0">
                <a:solidFill>
                  <a:schemeClr val="accent5"/>
                </a:solidFill>
                <a:latin typeface="+mn-lt"/>
                <a:ea typeface="+mn-ea"/>
                <a:cs typeface="+mn-cs"/>
              </a:rPr>
              <a:t> Popovic</a:t>
            </a:r>
            <a:br>
              <a:rPr lang="en-AU" sz="1400" b="0" kern="1200" dirty="0">
                <a:solidFill>
                  <a:schemeClr val="accent5"/>
                </a:solidFill>
                <a:latin typeface="+mn-lt"/>
                <a:ea typeface="+mn-ea"/>
                <a:cs typeface="+mn-cs"/>
              </a:rPr>
            </a:br>
            <a:r>
              <a:rPr lang="en-AU" sz="1400" b="0" kern="1200" dirty="0">
                <a:solidFill>
                  <a:schemeClr val="accent5"/>
                </a:solidFill>
                <a:latin typeface="+mn-lt"/>
                <a:ea typeface="+mn-ea"/>
                <a:cs typeface="+mn-cs"/>
              </a:rPr>
              <a:t>Field Sales Manager, Device Technologies</a:t>
            </a:r>
          </a:p>
        </p:txBody>
      </p:sp>
    </p:spTree>
    <p:extLst>
      <p:ext uri="{BB962C8B-B14F-4D97-AF65-F5344CB8AC3E}">
        <p14:creationId xmlns:p14="http://schemas.microsoft.com/office/powerpoint/2010/main" val="5762893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stimonial 5">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2820EDC-B670-226C-483C-F6C3EFDF691E}"/>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634369" y="1488287"/>
            <a:ext cx="4523070" cy="4783467"/>
          </a:xfrm>
          <a:custGeom>
            <a:avLst/>
            <a:gdLst>
              <a:gd name="connsiteX0" fmla="*/ 0 w 4523070"/>
              <a:gd name="connsiteY0" fmla="*/ 0 h 4783467"/>
              <a:gd name="connsiteX1" fmla="*/ 4523070 w 4523070"/>
              <a:gd name="connsiteY1" fmla="*/ 0 h 4783467"/>
              <a:gd name="connsiteX2" fmla="*/ 4523070 w 4523070"/>
              <a:gd name="connsiteY2" fmla="*/ 4783467 h 4783467"/>
              <a:gd name="connsiteX3" fmla="*/ 2033704 w 4523070"/>
              <a:gd name="connsiteY3" fmla="*/ 4783467 h 4783467"/>
              <a:gd name="connsiteX4" fmla="*/ 2033704 w 4523070"/>
              <a:gd name="connsiteY4" fmla="*/ 4783341 h 4783467"/>
              <a:gd name="connsiteX5" fmla="*/ 1913093 w 4523070"/>
              <a:gd name="connsiteY5" fmla="*/ 4783341 h 4783467"/>
              <a:gd name="connsiteX6" fmla="*/ 8971 w 4523070"/>
              <a:gd name="connsiteY6" fmla="*/ 2768992 h 4783467"/>
              <a:gd name="connsiteX7" fmla="*/ 0 w 4523070"/>
              <a:gd name="connsiteY7" fmla="*/ 2601114 h 4783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23070" h="4783467">
                <a:moveTo>
                  <a:pt x="0" y="0"/>
                </a:moveTo>
                <a:lnTo>
                  <a:pt x="4523070" y="0"/>
                </a:lnTo>
                <a:lnTo>
                  <a:pt x="4523070" y="4783467"/>
                </a:lnTo>
                <a:lnTo>
                  <a:pt x="2033704" y="4783467"/>
                </a:lnTo>
                <a:lnTo>
                  <a:pt x="2033704" y="4783341"/>
                </a:lnTo>
                <a:lnTo>
                  <a:pt x="1913093" y="4783341"/>
                </a:lnTo>
                <a:cubicBezTo>
                  <a:pt x="868199" y="4465394"/>
                  <a:pt x="100812" y="3632561"/>
                  <a:pt x="8971" y="2768992"/>
                </a:cubicBezTo>
                <a:lnTo>
                  <a:pt x="0" y="2601114"/>
                </a:lnTo>
                <a:close/>
              </a:path>
            </a:pathLst>
          </a:custGeom>
        </p:spPr>
      </p:pic>
      <p:pic>
        <p:nvPicPr>
          <p:cNvPr id="7" name="Picture 6">
            <a:extLst>
              <a:ext uri="{FF2B5EF4-FFF2-40B4-BE49-F238E27FC236}">
                <a16:creationId xmlns:a16="http://schemas.microsoft.com/office/drawing/2014/main" id="{18CC4667-55D5-97A5-186C-EB8C1F774953}"/>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634369" y="506736"/>
            <a:ext cx="1557638" cy="408560"/>
          </a:xfrm>
          <a:prstGeom prst="rect">
            <a:avLst/>
          </a:prstGeom>
        </p:spPr>
      </p:pic>
      <p:pic>
        <p:nvPicPr>
          <p:cNvPr id="8" name="Picture 7">
            <a:extLst>
              <a:ext uri="{FF2B5EF4-FFF2-40B4-BE49-F238E27FC236}">
                <a16:creationId xmlns:a16="http://schemas.microsoft.com/office/drawing/2014/main" id="{0DD9EC50-9B4D-663E-DF46-E3B1E30D0896}"/>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9323885" y="450287"/>
            <a:ext cx="2233740" cy="215759"/>
          </a:xfrm>
          <a:prstGeom prst="rect">
            <a:avLst/>
          </a:prstGeom>
        </p:spPr>
      </p:pic>
      <p:grpSp>
        <p:nvGrpSpPr>
          <p:cNvPr id="11" name="Graphic 7">
            <a:extLst>
              <a:ext uri="{FF2B5EF4-FFF2-40B4-BE49-F238E27FC236}">
                <a16:creationId xmlns:a16="http://schemas.microsoft.com/office/drawing/2014/main" id="{FF12C3FE-0D25-12E8-8F68-DDDACA54EB26}"/>
              </a:ext>
            </a:extLst>
          </p:cNvPr>
          <p:cNvGrpSpPr/>
          <p:nvPr userDrawn="1"/>
        </p:nvGrpSpPr>
        <p:grpSpPr>
          <a:xfrm>
            <a:off x="5945880" y="1494262"/>
            <a:ext cx="300240" cy="239743"/>
            <a:chOff x="2314844" y="824493"/>
            <a:chExt cx="439389" cy="350854"/>
          </a:xfrm>
          <a:noFill/>
        </p:grpSpPr>
        <p:sp>
          <p:nvSpPr>
            <p:cNvPr id="12" name="Freeform 11">
              <a:extLst>
                <a:ext uri="{FF2B5EF4-FFF2-40B4-BE49-F238E27FC236}">
                  <a16:creationId xmlns:a16="http://schemas.microsoft.com/office/drawing/2014/main" id="{40FF587F-8EB4-47B1-22C5-8ABC5020B032}"/>
                </a:ext>
              </a:extLst>
            </p:cNvPr>
            <p:cNvSpPr/>
            <p:nvPr/>
          </p:nvSpPr>
          <p:spPr>
            <a:xfrm>
              <a:off x="2314844" y="824493"/>
              <a:ext cx="170771" cy="309213"/>
            </a:xfrm>
            <a:custGeom>
              <a:avLst/>
              <a:gdLst>
                <a:gd name="connsiteX0" fmla="*/ 170771 w 170771"/>
                <a:gd name="connsiteY0" fmla="*/ 0 h 309213"/>
                <a:gd name="connsiteX1" fmla="*/ 85386 w 170771"/>
                <a:gd name="connsiteY1" fmla="*/ 0 h 309213"/>
                <a:gd name="connsiteX2" fmla="*/ 0 w 170771"/>
                <a:gd name="connsiteY2" fmla="*/ 138495 h 309213"/>
                <a:gd name="connsiteX3" fmla="*/ 0 w 170771"/>
                <a:gd name="connsiteY3" fmla="*/ 309214 h 309213"/>
              </a:gdLst>
              <a:ahLst/>
              <a:cxnLst>
                <a:cxn ang="0">
                  <a:pos x="connsiteX0" y="connsiteY0"/>
                </a:cxn>
                <a:cxn ang="0">
                  <a:pos x="connsiteX1" y="connsiteY1"/>
                </a:cxn>
                <a:cxn ang="0">
                  <a:pos x="connsiteX2" y="connsiteY2"/>
                </a:cxn>
                <a:cxn ang="0">
                  <a:pos x="connsiteX3" y="connsiteY3"/>
                </a:cxn>
              </a:cxnLst>
              <a:rect l="l" t="t" r="r" b="b"/>
              <a:pathLst>
                <a:path w="170771" h="309213">
                  <a:moveTo>
                    <a:pt x="170771" y="0"/>
                  </a:moveTo>
                  <a:lnTo>
                    <a:pt x="85386" y="0"/>
                  </a:lnTo>
                  <a:cubicBezTo>
                    <a:pt x="38216" y="0"/>
                    <a:pt x="0" y="62046"/>
                    <a:pt x="0" y="138495"/>
                  </a:cubicBezTo>
                  <a:lnTo>
                    <a:pt x="0" y="309214"/>
                  </a:lnTo>
                </a:path>
              </a:pathLst>
            </a:custGeom>
            <a:noFill/>
            <a:ln w="18462" cap="rnd">
              <a:solidFill>
                <a:srgbClr val="BA9C64"/>
              </a:solidFill>
              <a:prstDash val="solid"/>
              <a:round/>
            </a:ln>
          </p:spPr>
          <p:txBody>
            <a:bodyPr rtlCol="0" anchor="ctr"/>
            <a:lstStyle/>
            <a:p>
              <a:endParaRPr lang="en-US"/>
            </a:p>
          </p:txBody>
        </p:sp>
        <p:sp>
          <p:nvSpPr>
            <p:cNvPr id="13" name="Freeform 12">
              <a:extLst>
                <a:ext uri="{FF2B5EF4-FFF2-40B4-BE49-F238E27FC236}">
                  <a16:creationId xmlns:a16="http://schemas.microsoft.com/office/drawing/2014/main" id="{D06772CD-C5F5-534C-7610-6468DADBD98B}"/>
                </a:ext>
              </a:extLst>
            </p:cNvPr>
            <p:cNvSpPr/>
            <p:nvPr/>
          </p:nvSpPr>
          <p:spPr>
            <a:xfrm>
              <a:off x="2314937" y="943507"/>
              <a:ext cx="170771" cy="231841"/>
            </a:xfrm>
            <a:custGeom>
              <a:avLst/>
              <a:gdLst>
                <a:gd name="connsiteX0" fmla="*/ 0 w 170771"/>
                <a:gd name="connsiteY0" fmla="*/ 0 h 231841"/>
                <a:gd name="connsiteX1" fmla="*/ 170771 w 170771"/>
                <a:gd name="connsiteY1" fmla="*/ 0 h 231841"/>
                <a:gd name="connsiteX2" fmla="*/ 170771 w 170771"/>
                <a:gd name="connsiteY2" fmla="*/ 231841 h 231841"/>
                <a:gd name="connsiteX3" fmla="*/ 0 w 170771"/>
                <a:gd name="connsiteY3" fmla="*/ 231841 h 231841"/>
              </a:gdLst>
              <a:ahLst/>
              <a:cxnLst>
                <a:cxn ang="0">
                  <a:pos x="connsiteX0" y="connsiteY0"/>
                </a:cxn>
                <a:cxn ang="0">
                  <a:pos x="connsiteX1" y="connsiteY1"/>
                </a:cxn>
                <a:cxn ang="0">
                  <a:pos x="connsiteX2" y="connsiteY2"/>
                </a:cxn>
                <a:cxn ang="0">
                  <a:pos x="connsiteX3" y="connsiteY3"/>
                </a:cxn>
              </a:cxnLst>
              <a:rect l="l" t="t" r="r" b="b"/>
              <a:pathLst>
                <a:path w="170771" h="231841">
                  <a:moveTo>
                    <a:pt x="0" y="0"/>
                  </a:moveTo>
                  <a:lnTo>
                    <a:pt x="170771" y="0"/>
                  </a:lnTo>
                  <a:lnTo>
                    <a:pt x="170771" y="231841"/>
                  </a:lnTo>
                  <a:lnTo>
                    <a:pt x="0" y="231841"/>
                  </a:lnTo>
                  <a:close/>
                </a:path>
              </a:pathLst>
            </a:custGeom>
            <a:noFill/>
            <a:ln w="18462" cap="rnd">
              <a:solidFill>
                <a:srgbClr val="BA9C64"/>
              </a:solidFill>
              <a:prstDash val="solid"/>
              <a:round/>
            </a:ln>
          </p:spPr>
          <p:txBody>
            <a:bodyPr rtlCol="0" anchor="ctr"/>
            <a:lstStyle/>
            <a:p>
              <a:endParaRPr lang="en-US"/>
            </a:p>
          </p:txBody>
        </p:sp>
        <p:sp>
          <p:nvSpPr>
            <p:cNvPr id="14" name="Freeform 13">
              <a:extLst>
                <a:ext uri="{FF2B5EF4-FFF2-40B4-BE49-F238E27FC236}">
                  <a16:creationId xmlns:a16="http://schemas.microsoft.com/office/drawing/2014/main" id="{3DB2E63D-6FA8-754B-A894-CC9FBC05EEC1}"/>
                </a:ext>
              </a:extLst>
            </p:cNvPr>
            <p:cNvSpPr/>
            <p:nvPr/>
          </p:nvSpPr>
          <p:spPr>
            <a:xfrm>
              <a:off x="2583463" y="824493"/>
              <a:ext cx="170678" cy="294348"/>
            </a:xfrm>
            <a:custGeom>
              <a:avLst/>
              <a:gdLst>
                <a:gd name="connsiteX0" fmla="*/ 170679 w 170678"/>
                <a:gd name="connsiteY0" fmla="*/ 0 h 294348"/>
                <a:gd name="connsiteX1" fmla="*/ 85386 w 170678"/>
                <a:gd name="connsiteY1" fmla="*/ 0 h 294348"/>
                <a:gd name="connsiteX2" fmla="*/ 0 w 170678"/>
                <a:gd name="connsiteY2" fmla="*/ 129262 h 294348"/>
                <a:gd name="connsiteX3" fmla="*/ 0 w 170678"/>
                <a:gd name="connsiteY3" fmla="*/ 294349 h 294348"/>
              </a:gdLst>
              <a:ahLst/>
              <a:cxnLst>
                <a:cxn ang="0">
                  <a:pos x="connsiteX0" y="connsiteY0"/>
                </a:cxn>
                <a:cxn ang="0">
                  <a:pos x="connsiteX1" y="connsiteY1"/>
                </a:cxn>
                <a:cxn ang="0">
                  <a:pos x="connsiteX2" y="connsiteY2"/>
                </a:cxn>
                <a:cxn ang="0">
                  <a:pos x="connsiteX3" y="connsiteY3"/>
                </a:cxn>
              </a:cxnLst>
              <a:rect l="l" t="t" r="r" b="b"/>
              <a:pathLst>
                <a:path w="170678" h="294348">
                  <a:moveTo>
                    <a:pt x="170679" y="0"/>
                  </a:moveTo>
                  <a:lnTo>
                    <a:pt x="85386" y="0"/>
                  </a:lnTo>
                  <a:cubicBezTo>
                    <a:pt x="38216" y="0"/>
                    <a:pt x="0" y="57891"/>
                    <a:pt x="0" y="129262"/>
                  </a:cubicBezTo>
                  <a:lnTo>
                    <a:pt x="0" y="294349"/>
                  </a:lnTo>
                </a:path>
              </a:pathLst>
            </a:custGeom>
            <a:noFill/>
            <a:ln w="18462" cap="rnd">
              <a:solidFill>
                <a:srgbClr val="BA9C64"/>
              </a:solidFill>
              <a:prstDash val="solid"/>
              <a:round/>
            </a:ln>
          </p:spPr>
          <p:txBody>
            <a:bodyPr rtlCol="0" anchor="ctr"/>
            <a:lstStyle/>
            <a:p>
              <a:endParaRPr lang="en-US"/>
            </a:p>
          </p:txBody>
        </p:sp>
        <p:sp>
          <p:nvSpPr>
            <p:cNvPr id="15" name="Freeform 14">
              <a:extLst>
                <a:ext uri="{FF2B5EF4-FFF2-40B4-BE49-F238E27FC236}">
                  <a16:creationId xmlns:a16="http://schemas.microsoft.com/office/drawing/2014/main" id="{CA6EA7D1-41D4-1CC9-B238-9F5FA15CC3BF}"/>
                </a:ext>
              </a:extLst>
            </p:cNvPr>
            <p:cNvSpPr/>
            <p:nvPr/>
          </p:nvSpPr>
          <p:spPr>
            <a:xfrm>
              <a:off x="2583463" y="943507"/>
              <a:ext cx="170771" cy="231841"/>
            </a:xfrm>
            <a:custGeom>
              <a:avLst/>
              <a:gdLst>
                <a:gd name="connsiteX0" fmla="*/ 0 w 170771"/>
                <a:gd name="connsiteY0" fmla="*/ 0 h 231841"/>
                <a:gd name="connsiteX1" fmla="*/ 170771 w 170771"/>
                <a:gd name="connsiteY1" fmla="*/ 0 h 231841"/>
                <a:gd name="connsiteX2" fmla="*/ 170771 w 170771"/>
                <a:gd name="connsiteY2" fmla="*/ 231841 h 231841"/>
                <a:gd name="connsiteX3" fmla="*/ 0 w 170771"/>
                <a:gd name="connsiteY3" fmla="*/ 231841 h 231841"/>
              </a:gdLst>
              <a:ahLst/>
              <a:cxnLst>
                <a:cxn ang="0">
                  <a:pos x="connsiteX0" y="connsiteY0"/>
                </a:cxn>
                <a:cxn ang="0">
                  <a:pos x="connsiteX1" y="connsiteY1"/>
                </a:cxn>
                <a:cxn ang="0">
                  <a:pos x="connsiteX2" y="connsiteY2"/>
                </a:cxn>
                <a:cxn ang="0">
                  <a:pos x="connsiteX3" y="connsiteY3"/>
                </a:cxn>
              </a:cxnLst>
              <a:rect l="l" t="t" r="r" b="b"/>
              <a:pathLst>
                <a:path w="170771" h="231841">
                  <a:moveTo>
                    <a:pt x="0" y="0"/>
                  </a:moveTo>
                  <a:lnTo>
                    <a:pt x="170771" y="0"/>
                  </a:lnTo>
                  <a:lnTo>
                    <a:pt x="170771" y="231841"/>
                  </a:lnTo>
                  <a:lnTo>
                    <a:pt x="0" y="231841"/>
                  </a:lnTo>
                  <a:close/>
                </a:path>
              </a:pathLst>
            </a:custGeom>
            <a:noFill/>
            <a:ln w="18462" cap="rnd">
              <a:solidFill>
                <a:srgbClr val="BA9C64"/>
              </a:solidFill>
              <a:prstDash val="solid"/>
              <a:round/>
            </a:ln>
          </p:spPr>
          <p:txBody>
            <a:bodyPr rtlCol="0" anchor="ctr"/>
            <a:lstStyle/>
            <a:p>
              <a:endParaRPr lang="en-US"/>
            </a:p>
          </p:txBody>
        </p:sp>
      </p:grpSp>
      <p:grpSp>
        <p:nvGrpSpPr>
          <p:cNvPr id="16" name="Graphic 7">
            <a:extLst>
              <a:ext uri="{FF2B5EF4-FFF2-40B4-BE49-F238E27FC236}">
                <a16:creationId xmlns:a16="http://schemas.microsoft.com/office/drawing/2014/main" id="{AC2B9C5C-D21F-63BD-74C5-A3179A8895BD}"/>
              </a:ext>
            </a:extLst>
          </p:cNvPr>
          <p:cNvGrpSpPr/>
          <p:nvPr userDrawn="1"/>
        </p:nvGrpSpPr>
        <p:grpSpPr>
          <a:xfrm>
            <a:off x="5945911" y="4909991"/>
            <a:ext cx="300177" cy="239743"/>
            <a:chOff x="2911067" y="824493"/>
            <a:chExt cx="439297" cy="350854"/>
          </a:xfrm>
          <a:noFill/>
        </p:grpSpPr>
        <p:sp>
          <p:nvSpPr>
            <p:cNvPr id="17" name="Freeform 16">
              <a:extLst>
                <a:ext uri="{FF2B5EF4-FFF2-40B4-BE49-F238E27FC236}">
                  <a16:creationId xmlns:a16="http://schemas.microsoft.com/office/drawing/2014/main" id="{553642F2-25FD-EB59-7F17-B26E60F539B4}"/>
                </a:ext>
              </a:extLst>
            </p:cNvPr>
            <p:cNvSpPr/>
            <p:nvPr/>
          </p:nvSpPr>
          <p:spPr>
            <a:xfrm>
              <a:off x="3179593" y="866134"/>
              <a:ext cx="170771" cy="309213"/>
            </a:xfrm>
            <a:custGeom>
              <a:avLst/>
              <a:gdLst>
                <a:gd name="connsiteX0" fmla="*/ 0 w 170771"/>
                <a:gd name="connsiteY0" fmla="*/ 309214 h 309213"/>
                <a:gd name="connsiteX1" fmla="*/ 85386 w 170771"/>
                <a:gd name="connsiteY1" fmla="*/ 309214 h 309213"/>
                <a:gd name="connsiteX2" fmla="*/ 170771 w 170771"/>
                <a:gd name="connsiteY2" fmla="*/ 170719 h 309213"/>
                <a:gd name="connsiteX3" fmla="*/ 170771 w 170771"/>
                <a:gd name="connsiteY3" fmla="*/ 0 h 309213"/>
              </a:gdLst>
              <a:ahLst/>
              <a:cxnLst>
                <a:cxn ang="0">
                  <a:pos x="connsiteX0" y="connsiteY0"/>
                </a:cxn>
                <a:cxn ang="0">
                  <a:pos x="connsiteX1" y="connsiteY1"/>
                </a:cxn>
                <a:cxn ang="0">
                  <a:pos x="connsiteX2" y="connsiteY2"/>
                </a:cxn>
                <a:cxn ang="0">
                  <a:pos x="connsiteX3" y="connsiteY3"/>
                </a:cxn>
              </a:cxnLst>
              <a:rect l="l" t="t" r="r" b="b"/>
              <a:pathLst>
                <a:path w="170771" h="309213">
                  <a:moveTo>
                    <a:pt x="0" y="309214"/>
                  </a:moveTo>
                  <a:lnTo>
                    <a:pt x="85386" y="309214"/>
                  </a:lnTo>
                  <a:cubicBezTo>
                    <a:pt x="132556" y="309214"/>
                    <a:pt x="170771" y="247168"/>
                    <a:pt x="170771" y="170719"/>
                  </a:cubicBezTo>
                  <a:lnTo>
                    <a:pt x="170771" y="0"/>
                  </a:lnTo>
                </a:path>
              </a:pathLst>
            </a:custGeom>
            <a:noFill/>
            <a:ln w="18462" cap="rnd">
              <a:solidFill>
                <a:srgbClr val="BA9C64"/>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BF240885-7DF1-6AED-6FCE-678A73DA0333}"/>
                </a:ext>
              </a:extLst>
            </p:cNvPr>
            <p:cNvSpPr/>
            <p:nvPr/>
          </p:nvSpPr>
          <p:spPr>
            <a:xfrm>
              <a:off x="3179593" y="824493"/>
              <a:ext cx="170771" cy="231841"/>
            </a:xfrm>
            <a:custGeom>
              <a:avLst/>
              <a:gdLst>
                <a:gd name="connsiteX0" fmla="*/ 0 w 170771"/>
                <a:gd name="connsiteY0" fmla="*/ 0 h 231841"/>
                <a:gd name="connsiteX1" fmla="*/ 170771 w 170771"/>
                <a:gd name="connsiteY1" fmla="*/ 0 h 231841"/>
                <a:gd name="connsiteX2" fmla="*/ 170771 w 170771"/>
                <a:gd name="connsiteY2" fmla="*/ 231841 h 231841"/>
                <a:gd name="connsiteX3" fmla="*/ 0 w 170771"/>
                <a:gd name="connsiteY3" fmla="*/ 231841 h 231841"/>
              </a:gdLst>
              <a:ahLst/>
              <a:cxnLst>
                <a:cxn ang="0">
                  <a:pos x="connsiteX0" y="connsiteY0"/>
                </a:cxn>
                <a:cxn ang="0">
                  <a:pos x="connsiteX1" y="connsiteY1"/>
                </a:cxn>
                <a:cxn ang="0">
                  <a:pos x="connsiteX2" y="connsiteY2"/>
                </a:cxn>
                <a:cxn ang="0">
                  <a:pos x="connsiteX3" y="connsiteY3"/>
                </a:cxn>
              </a:cxnLst>
              <a:rect l="l" t="t" r="r" b="b"/>
              <a:pathLst>
                <a:path w="170771" h="231841">
                  <a:moveTo>
                    <a:pt x="0" y="0"/>
                  </a:moveTo>
                  <a:lnTo>
                    <a:pt x="170771" y="0"/>
                  </a:lnTo>
                  <a:lnTo>
                    <a:pt x="170771" y="231841"/>
                  </a:lnTo>
                  <a:lnTo>
                    <a:pt x="0" y="231841"/>
                  </a:lnTo>
                  <a:close/>
                </a:path>
              </a:pathLst>
            </a:custGeom>
            <a:noFill/>
            <a:ln w="18462" cap="rnd">
              <a:solidFill>
                <a:srgbClr val="BA9C64"/>
              </a:solidFill>
              <a:prstDash val="solid"/>
              <a:round/>
            </a:ln>
          </p:spPr>
          <p:txBody>
            <a:bodyPr rtlCol="0" anchor="ctr"/>
            <a:lstStyle/>
            <a:p>
              <a:endParaRPr lang="en-US"/>
            </a:p>
          </p:txBody>
        </p:sp>
        <p:sp>
          <p:nvSpPr>
            <p:cNvPr id="19" name="Freeform 18">
              <a:extLst>
                <a:ext uri="{FF2B5EF4-FFF2-40B4-BE49-F238E27FC236}">
                  <a16:creationId xmlns:a16="http://schemas.microsoft.com/office/drawing/2014/main" id="{69929795-F37B-08D0-8A16-8B69C6C2DCBB}"/>
                </a:ext>
              </a:extLst>
            </p:cNvPr>
            <p:cNvSpPr/>
            <p:nvPr/>
          </p:nvSpPr>
          <p:spPr>
            <a:xfrm>
              <a:off x="2911067" y="880999"/>
              <a:ext cx="170771" cy="294348"/>
            </a:xfrm>
            <a:custGeom>
              <a:avLst/>
              <a:gdLst>
                <a:gd name="connsiteX0" fmla="*/ 0 w 170771"/>
                <a:gd name="connsiteY0" fmla="*/ 294349 h 294348"/>
                <a:gd name="connsiteX1" fmla="*/ 85386 w 170771"/>
                <a:gd name="connsiteY1" fmla="*/ 294349 h 294348"/>
                <a:gd name="connsiteX2" fmla="*/ 170771 w 170771"/>
                <a:gd name="connsiteY2" fmla="*/ 165086 h 294348"/>
                <a:gd name="connsiteX3" fmla="*/ 170771 w 170771"/>
                <a:gd name="connsiteY3" fmla="*/ 0 h 294348"/>
              </a:gdLst>
              <a:ahLst/>
              <a:cxnLst>
                <a:cxn ang="0">
                  <a:pos x="connsiteX0" y="connsiteY0"/>
                </a:cxn>
                <a:cxn ang="0">
                  <a:pos x="connsiteX1" y="connsiteY1"/>
                </a:cxn>
                <a:cxn ang="0">
                  <a:pos x="connsiteX2" y="connsiteY2"/>
                </a:cxn>
                <a:cxn ang="0">
                  <a:pos x="connsiteX3" y="connsiteY3"/>
                </a:cxn>
              </a:cxnLst>
              <a:rect l="l" t="t" r="r" b="b"/>
              <a:pathLst>
                <a:path w="170771" h="294348">
                  <a:moveTo>
                    <a:pt x="0" y="294349"/>
                  </a:moveTo>
                  <a:lnTo>
                    <a:pt x="85386" y="294349"/>
                  </a:lnTo>
                  <a:cubicBezTo>
                    <a:pt x="132555" y="294349"/>
                    <a:pt x="170771" y="236458"/>
                    <a:pt x="170771" y="165086"/>
                  </a:cubicBezTo>
                  <a:lnTo>
                    <a:pt x="170771" y="0"/>
                  </a:lnTo>
                </a:path>
              </a:pathLst>
            </a:custGeom>
            <a:noFill/>
            <a:ln w="18462" cap="rnd">
              <a:solidFill>
                <a:srgbClr val="BA9C64"/>
              </a:solidFill>
              <a:prstDash val="solid"/>
              <a:round/>
            </a:ln>
          </p:spPr>
          <p:txBody>
            <a:bodyPr rtlCol="0" anchor="ctr"/>
            <a:lstStyle/>
            <a:p>
              <a:endParaRPr lang="en-US"/>
            </a:p>
          </p:txBody>
        </p:sp>
        <p:sp>
          <p:nvSpPr>
            <p:cNvPr id="20" name="Freeform 19">
              <a:extLst>
                <a:ext uri="{FF2B5EF4-FFF2-40B4-BE49-F238E27FC236}">
                  <a16:creationId xmlns:a16="http://schemas.microsoft.com/office/drawing/2014/main" id="{A420B655-5DF9-6839-6420-EAD1889AF0DA}"/>
                </a:ext>
              </a:extLst>
            </p:cNvPr>
            <p:cNvSpPr/>
            <p:nvPr/>
          </p:nvSpPr>
          <p:spPr>
            <a:xfrm>
              <a:off x="2911067" y="824493"/>
              <a:ext cx="170771" cy="231841"/>
            </a:xfrm>
            <a:custGeom>
              <a:avLst/>
              <a:gdLst>
                <a:gd name="connsiteX0" fmla="*/ 0 w 170771"/>
                <a:gd name="connsiteY0" fmla="*/ 0 h 231841"/>
                <a:gd name="connsiteX1" fmla="*/ 170771 w 170771"/>
                <a:gd name="connsiteY1" fmla="*/ 0 h 231841"/>
                <a:gd name="connsiteX2" fmla="*/ 170771 w 170771"/>
                <a:gd name="connsiteY2" fmla="*/ 231841 h 231841"/>
                <a:gd name="connsiteX3" fmla="*/ 0 w 170771"/>
                <a:gd name="connsiteY3" fmla="*/ 231841 h 231841"/>
              </a:gdLst>
              <a:ahLst/>
              <a:cxnLst>
                <a:cxn ang="0">
                  <a:pos x="connsiteX0" y="connsiteY0"/>
                </a:cxn>
                <a:cxn ang="0">
                  <a:pos x="connsiteX1" y="connsiteY1"/>
                </a:cxn>
                <a:cxn ang="0">
                  <a:pos x="connsiteX2" y="connsiteY2"/>
                </a:cxn>
                <a:cxn ang="0">
                  <a:pos x="connsiteX3" y="connsiteY3"/>
                </a:cxn>
              </a:cxnLst>
              <a:rect l="l" t="t" r="r" b="b"/>
              <a:pathLst>
                <a:path w="170771" h="231841">
                  <a:moveTo>
                    <a:pt x="0" y="0"/>
                  </a:moveTo>
                  <a:lnTo>
                    <a:pt x="170771" y="0"/>
                  </a:lnTo>
                  <a:lnTo>
                    <a:pt x="170771" y="231841"/>
                  </a:lnTo>
                  <a:lnTo>
                    <a:pt x="0" y="231841"/>
                  </a:lnTo>
                  <a:close/>
                </a:path>
              </a:pathLst>
            </a:custGeom>
            <a:noFill/>
            <a:ln w="18462" cap="rnd">
              <a:solidFill>
                <a:srgbClr val="BA9C64"/>
              </a:solidFill>
              <a:prstDash val="solid"/>
              <a:round/>
            </a:ln>
          </p:spPr>
          <p:txBody>
            <a:bodyPr rtlCol="0" anchor="ctr"/>
            <a:lstStyle/>
            <a:p>
              <a:endParaRPr lang="en-US"/>
            </a:p>
          </p:txBody>
        </p:sp>
      </p:grpSp>
      <p:sp>
        <p:nvSpPr>
          <p:cNvPr id="5" name="TextBox 4">
            <a:extLst>
              <a:ext uri="{FF2B5EF4-FFF2-40B4-BE49-F238E27FC236}">
                <a16:creationId xmlns:a16="http://schemas.microsoft.com/office/drawing/2014/main" id="{CB82CB24-5CE3-0FDE-09AF-FFB3BC67BF52}"/>
              </a:ext>
            </a:extLst>
          </p:cNvPr>
          <p:cNvSpPr txBox="1"/>
          <p:nvPr userDrawn="1"/>
        </p:nvSpPr>
        <p:spPr>
          <a:xfrm>
            <a:off x="5949502" y="1866402"/>
            <a:ext cx="4328591" cy="2872581"/>
          </a:xfrm>
          <a:prstGeom prst="rect">
            <a:avLst/>
          </a:prstGeom>
          <a:noFill/>
        </p:spPr>
        <p:txBody>
          <a:bodyPr wrap="square" lIns="0" tIns="0" rIns="0" bIns="0">
            <a:spAutoFit/>
          </a:bodyPr>
          <a:lstStyle/>
          <a:p>
            <a:pPr>
              <a:lnSpc>
                <a:spcPct val="100000"/>
              </a:lnSpc>
              <a:spcAft>
                <a:spcPts val="800"/>
              </a:spcAft>
            </a:pPr>
            <a:r>
              <a:rPr lang="en-AU" sz="2000" kern="1200" dirty="0">
                <a:solidFill>
                  <a:schemeClr val="accent5"/>
                </a:solidFill>
                <a:latin typeface="+mn-lt"/>
                <a:ea typeface="+mn-ea"/>
                <a:cs typeface="+mn-cs"/>
              </a:rPr>
              <a:t>The UQ MBA is rich with experienced professionals, from accountants, engineers and lawyers to doctors, nurses and army personnel. </a:t>
            </a:r>
          </a:p>
          <a:p>
            <a:pPr>
              <a:lnSpc>
                <a:spcPct val="100000"/>
              </a:lnSpc>
              <a:spcAft>
                <a:spcPts val="800"/>
              </a:spcAft>
            </a:pPr>
            <a:r>
              <a:rPr lang="en-AU" sz="2000" kern="1200" dirty="0">
                <a:solidFill>
                  <a:schemeClr val="accent5"/>
                </a:solidFill>
                <a:latin typeface="+mn-lt"/>
                <a:ea typeface="+mn-ea"/>
                <a:cs typeface="+mn-cs"/>
              </a:rPr>
              <a:t>Before the MBA, I had a narrow way of thinking like an engineer, but working with others from different industries gave me a broader perspective to solving problems.</a:t>
            </a:r>
          </a:p>
        </p:txBody>
      </p:sp>
      <p:sp>
        <p:nvSpPr>
          <p:cNvPr id="9" name="TextBox 8">
            <a:extLst>
              <a:ext uri="{FF2B5EF4-FFF2-40B4-BE49-F238E27FC236}">
                <a16:creationId xmlns:a16="http://schemas.microsoft.com/office/drawing/2014/main" id="{8E4BEEB3-789C-976D-E6D2-86929313643C}"/>
              </a:ext>
            </a:extLst>
          </p:cNvPr>
          <p:cNvSpPr txBox="1"/>
          <p:nvPr userDrawn="1"/>
        </p:nvSpPr>
        <p:spPr>
          <a:xfrm>
            <a:off x="5945880" y="5890468"/>
            <a:ext cx="5360134" cy="430887"/>
          </a:xfrm>
          <a:prstGeom prst="rect">
            <a:avLst/>
          </a:prstGeom>
          <a:noFill/>
        </p:spPr>
        <p:txBody>
          <a:bodyPr wrap="square" lIns="0" tIns="0" rIns="0" bIns="0">
            <a:spAutoFit/>
          </a:bodyPr>
          <a:lstStyle/>
          <a:p>
            <a:pPr marL="0" algn="l" defTabSz="914400" rtl="0" eaLnBrk="1" latinLnBrk="0" hangingPunct="1">
              <a:lnSpc>
                <a:spcPct val="100000"/>
              </a:lnSpc>
              <a:spcAft>
                <a:spcPts val="800"/>
              </a:spcAft>
            </a:pPr>
            <a:r>
              <a:rPr lang="en-AU" sz="1400" b="1" kern="1200" dirty="0">
                <a:solidFill>
                  <a:schemeClr val="accent5"/>
                </a:solidFill>
                <a:latin typeface="+mn-lt"/>
                <a:ea typeface="+mn-ea"/>
                <a:cs typeface="+mn-cs"/>
              </a:rPr>
              <a:t>Jan </a:t>
            </a:r>
            <a:r>
              <a:rPr lang="en-AU" sz="1400" b="1" kern="1200" dirty="0" err="1">
                <a:solidFill>
                  <a:schemeClr val="accent5"/>
                </a:solidFill>
                <a:latin typeface="+mn-lt"/>
                <a:ea typeface="+mn-ea"/>
                <a:cs typeface="+mn-cs"/>
              </a:rPr>
              <a:t>Bodnaruk</a:t>
            </a:r>
            <a:br>
              <a:rPr lang="en-AU" sz="1400" b="0" kern="1200" dirty="0">
                <a:solidFill>
                  <a:schemeClr val="accent5"/>
                </a:solidFill>
                <a:latin typeface="+mn-lt"/>
                <a:ea typeface="+mn-ea"/>
                <a:cs typeface="+mn-cs"/>
              </a:rPr>
            </a:br>
            <a:r>
              <a:rPr lang="en-AU" sz="1400" b="0" kern="1200" dirty="0">
                <a:solidFill>
                  <a:schemeClr val="accent5"/>
                </a:solidFill>
                <a:latin typeface="+mn-lt"/>
                <a:ea typeface="+mn-ea"/>
                <a:cs typeface="+mn-cs"/>
              </a:rPr>
              <a:t>Managing Director, BB Civil</a:t>
            </a:r>
          </a:p>
        </p:txBody>
      </p:sp>
    </p:spTree>
    <p:extLst>
      <p:ext uri="{BB962C8B-B14F-4D97-AF65-F5344CB8AC3E}">
        <p14:creationId xmlns:p14="http://schemas.microsoft.com/office/powerpoint/2010/main" val="11416745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stimonial 6">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34AB0C8E-31B9-C817-044D-4CE357DC0A97}"/>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634369" y="1488288"/>
            <a:ext cx="4523070" cy="4783467"/>
          </a:xfrm>
          <a:custGeom>
            <a:avLst/>
            <a:gdLst>
              <a:gd name="connsiteX0" fmla="*/ 0 w 4523070"/>
              <a:gd name="connsiteY0" fmla="*/ 0 h 4783467"/>
              <a:gd name="connsiteX1" fmla="*/ 4523070 w 4523070"/>
              <a:gd name="connsiteY1" fmla="*/ 0 h 4783467"/>
              <a:gd name="connsiteX2" fmla="*/ 4523070 w 4523070"/>
              <a:gd name="connsiteY2" fmla="*/ 4783467 h 4783467"/>
              <a:gd name="connsiteX3" fmla="*/ 2033704 w 4523070"/>
              <a:gd name="connsiteY3" fmla="*/ 4783467 h 4783467"/>
              <a:gd name="connsiteX4" fmla="*/ 2033704 w 4523070"/>
              <a:gd name="connsiteY4" fmla="*/ 4783341 h 4783467"/>
              <a:gd name="connsiteX5" fmla="*/ 1913093 w 4523070"/>
              <a:gd name="connsiteY5" fmla="*/ 4783341 h 4783467"/>
              <a:gd name="connsiteX6" fmla="*/ 8971 w 4523070"/>
              <a:gd name="connsiteY6" fmla="*/ 2768992 h 4783467"/>
              <a:gd name="connsiteX7" fmla="*/ 0 w 4523070"/>
              <a:gd name="connsiteY7" fmla="*/ 2601114 h 4783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23070" h="4783467">
                <a:moveTo>
                  <a:pt x="0" y="0"/>
                </a:moveTo>
                <a:lnTo>
                  <a:pt x="4523070" y="0"/>
                </a:lnTo>
                <a:lnTo>
                  <a:pt x="4523070" y="4783467"/>
                </a:lnTo>
                <a:lnTo>
                  <a:pt x="2033704" y="4783467"/>
                </a:lnTo>
                <a:lnTo>
                  <a:pt x="2033704" y="4783341"/>
                </a:lnTo>
                <a:lnTo>
                  <a:pt x="1913093" y="4783341"/>
                </a:lnTo>
                <a:cubicBezTo>
                  <a:pt x="868199" y="4465394"/>
                  <a:pt x="100812" y="3632561"/>
                  <a:pt x="8971" y="2768992"/>
                </a:cubicBezTo>
                <a:lnTo>
                  <a:pt x="0" y="2601114"/>
                </a:lnTo>
                <a:close/>
              </a:path>
            </a:pathLst>
          </a:custGeom>
        </p:spPr>
      </p:pic>
      <p:pic>
        <p:nvPicPr>
          <p:cNvPr id="7" name="Picture 6">
            <a:extLst>
              <a:ext uri="{FF2B5EF4-FFF2-40B4-BE49-F238E27FC236}">
                <a16:creationId xmlns:a16="http://schemas.microsoft.com/office/drawing/2014/main" id="{18CC4667-55D5-97A5-186C-EB8C1F774953}"/>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634369" y="506736"/>
            <a:ext cx="1557638" cy="408560"/>
          </a:xfrm>
          <a:prstGeom prst="rect">
            <a:avLst/>
          </a:prstGeom>
        </p:spPr>
      </p:pic>
      <p:pic>
        <p:nvPicPr>
          <p:cNvPr id="8" name="Picture 7">
            <a:extLst>
              <a:ext uri="{FF2B5EF4-FFF2-40B4-BE49-F238E27FC236}">
                <a16:creationId xmlns:a16="http://schemas.microsoft.com/office/drawing/2014/main" id="{0DD9EC50-9B4D-663E-DF46-E3B1E30D0896}"/>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9323885" y="450287"/>
            <a:ext cx="2233740" cy="215759"/>
          </a:xfrm>
          <a:prstGeom prst="rect">
            <a:avLst/>
          </a:prstGeom>
        </p:spPr>
      </p:pic>
      <p:grpSp>
        <p:nvGrpSpPr>
          <p:cNvPr id="11" name="Graphic 7">
            <a:extLst>
              <a:ext uri="{FF2B5EF4-FFF2-40B4-BE49-F238E27FC236}">
                <a16:creationId xmlns:a16="http://schemas.microsoft.com/office/drawing/2014/main" id="{FF12C3FE-0D25-12E8-8F68-DDDACA54EB26}"/>
              </a:ext>
            </a:extLst>
          </p:cNvPr>
          <p:cNvGrpSpPr/>
          <p:nvPr userDrawn="1"/>
        </p:nvGrpSpPr>
        <p:grpSpPr>
          <a:xfrm>
            <a:off x="5945880" y="1494262"/>
            <a:ext cx="300240" cy="239743"/>
            <a:chOff x="2314844" y="824493"/>
            <a:chExt cx="439389" cy="350854"/>
          </a:xfrm>
          <a:noFill/>
        </p:grpSpPr>
        <p:sp>
          <p:nvSpPr>
            <p:cNvPr id="12" name="Freeform 11">
              <a:extLst>
                <a:ext uri="{FF2B5EF4-FFF2-40B4-BE49-F238E27FC236}">
                  <a16:creationId xmlns:a16="http://schemas.microsoft.com/office/drawing/2014/main" id="{40FF587F-8EB4-47B1-22C5-8ABC5020B032}"/>
                </a:ext>
              </a:extLst>
            </p:cNvPr>
            <p:cNvSpPr/>
            <p:nvPr/>
          </p:nvSpPr>
          <p:spPr>
            <a:xfrm>
              <a:off x="2314844" y="824493"/>
              <a:ext cx="170771" cy="309213"/>
            </a:xfrm>
            <a:custGeom>
              <a:avLst/>
              <a:gdLst>
                <a:gd name="connsiteX0" fmla="*/ 170771 w 170771"/>
                <a:gd name="connsiteY0" fmla="*/ 0 h 309213"/>
                <a:gd name="connsiteX1" fmla="*/ 85386 w 170771"/>
                <a:gd name="connsiteY1" fmla="*/ 0 h 309213"/>
                <a:gd name="connsiteX2" fmla="*/ 0 w 170771"/>
                <a:gd name="connsiteY2" fmla="*/ 138495 h 309213"/>
                <a:gd name="connsiteX3" fmla="*/ 0 w 170771"/>
                <a:gd name="connsiteY3" fmla="*/ 309214 h 309213"/>
              </a:gdLst>
              <a:ahLst/>
              <a:cxnLst>
                <a:cxn ang="0">
                  <a:pos x="connsiteX0" y="connsiteY0"/>
                </a:cxn>
                <a:cxn ang="0">
                  <a:pos x="connsiteX1" y="connsiteY1"/>
                </a:cxn>
                <a:cxn ang="0">
                  <a:pos x="connsiteX2" y="connsiteY2"/>
                </a:cxn>
                <a:cxn ang="0">
                  <a:pos x="connsiteX3" y="connsiteY3"/>
                </a:cxn>
              </a:cxnLst>
              <a:rect l="l" t="t" r="r" b="b"/>
              <a:pathLst>
                <a:path w="170771" h="309213">
                  <a:moveTo>
                    <a:pt x="170771" y="0"/>
                  </a:moveTo>
                  <a:lnTo>
                    <a:pt x="85386" y="0"/>
                  </a:lnTo>
                  <a:cubicBezTo>
                    <a:pt x="38216" y="0"/>
                    <a:pt x="0" y="62046"/>
                    <a:pt x="0" y="138495"/>
                  </a:cubicBezTo>
                  <a:lnTo>
                    <a:pt x="0" y="309214"/>
                  </a:lnTo>
                </a:path>
              </a:pathLst>
            </a:custGeom>
            <a:noFill/>
            <a:ln w="18462" cap="rnd">
              <a:solidFill>
                <a:srgbClr val="BA9C64"/>
              </a:solidFill>
              <a:prstDash val="solid"/>
              <a:round/>
            </a:ln>
          </p:spPr>
          <p:txBody>
            <a:bodyPr rtlCol="0" anchor="ctr"/>
            <a:lstStyle/>
            <a:p>
              <a:endParaRPr lang="en-US"/>
            </a:p>
          </p:txBody>
        </p:sp>
        <p:sp>
          <p:nvSpPr>
            <p:cNvPr id="13" name="Freeform 12">
              <a:extLst>
                <a:ext uri="{FF2B5EF4-FFF2-40B4-BE49-F238E27FC236}">
                  <a16:creationId xmlns:a16="http://schemas.microsoft.com/office/drawing/2014/main" id="{D06772CD-C5F5-534C-7610-6468DADBD98B}"/>
                </a:ext>
              </a:extLst>
            </p:cNvPr>
            <p:cNvSpPr/>
            <p:nvPr/>
          </p:nvSpPr>
          <p:spPr>
            <a:xfrm>
              <a:off x="2314937" y="943507"/>
              <a:ext cx="170771" cy="231841"/>
            </a:xfrm>
            <a:custGeom>
              <a:avLst/>
              <a:gdLst>
                <a:gd name="connsiteX0" fmla="*/ 0 w 170771"/>
                <a:gd name="connsiteY0" fmla="*/ 0 h 231841"/>
                <a:gd name="connsiteX1" fmla="*/ 170771 w 170771"/>
                <a:gd name="connsiteY1" fmla="*/ 0 h 231841"/>
                <a:gd name="connsiteX2" fmla="*/ 170771 w 170771"/>
                <a:gd name="connsiteY2" fmla="*/ 231841 h 231841"/>
                <a:gd name="connsiteX3" fmla="*/ 0 w 170771"/>
                <a:gd name="connsiteY3" fmla="*/ 231841 h 231841"/>
              </a:gdLst>
              <a:ahLst/>
              <a:cxnLst>
                <a:cxn ang="0">
                  <a:pos x="connsiteX0" y="connsiteY0"/>
                </a:cxn>
                <a:cxn ang="0">
                  <a:pos x="connsiteX1" y="connsiteY1"/>
                </a:cxn>
                <a:cxn ang="0">
                  <a:pos x="connsiteX2" y="connsiteY2"/>
                </a:cxn>
                <a:cxn ang="0">
                  <a:pos x="connsiteX3" y="connsiteY3"/>
                </a:cxn>
              </a:cxnLst>
              <a:rect l="l" t="t" r="r" b="b"/>
              <a:pathLst>
                <a:path w="170771" h="231841">
                  <a:moveTo>
                    <a:pt x="0" y="0"/>
                  </a:moveTo>
                  <a:lnTo>
                    <a:pt x="170771" y="0"/>
                  </a:lnTo>
                  <a:lnTo>
                    <a:pt x="170771" y="231841"/>
                  </a:lnTo>
                  <a:lnTo>
                    <a:pt x="0" y="231841"/>
                  </a:lnTo>
                  <a:close/>
                </a:path>
              </a:pathLst>
            </a:custGeom>
            <a:noFill/>
            <a:ln w="18462" cap="rnd">
              <a:solidFill>
                <a:srgbClr val="BA9C64"/>
              </a:solidFill>
              <a:prstDash val="solid"/>
              <a:round/>
            </a:ln>
          </p:spPr>
          <p:txBody>
            <a:bodyPr rtlCol="0" anchor="ctr"/>
            <a:lstStyle/>
            <a:p>
              <a:endParaRPr lang="en-US"/>
            </a:p>
          </p:txBody>
        </p:sp>
        <p:sp>
          <p:nvSpPr>
            <p:cNvPr id="14" name="Freeform 13">
              <a:extLst>
                <a:ext uri="{FF2B5EF4-FFF2-40B4-BE49-F238E27FC236}">
                  <a16:creationId xmlns:a16="http://schemas.microsoft.com/office/drawing/2014/main" id="{3DB2E63D-6FA8-754B-A894-CC9FBC05EEC1}"/>
                </a:ext>
              </a:extLst>
            </p:cNvPr>
            <p:cNvSpPr/>
            <p:nvPr/>
          </p:nvSpPr>
          <p:spPr>
            <a:xfrm>
              <a:off x="2583463" y="824493"/>
              <a:ext cx="170678" cy="294348"/>
            </a:xfrm>
            <a:custGeom>
              <a:avLst/>
              <a:gdLst>
                <a:gd name="connsiteX0" fmla="*/ 170679 w 170678"/>
                <a:gd name="connsiteY0" fmla="*/ 0 h 294348"/>
                <a:gd name="connsiteX1" fmla="*/ 85386 w 170678"/>
                <a:gd name="connsiteY1" fmla="*/ 0 h 294348"/>
                <a:gd name="connsiteX2" fmla="*/ 0 w 170678"/>
                <a:gd name="connsiteY2" fmla="*/ 129262 h 294348"/>
                <a:gd name="connsiteX3" fmla="*/ 0 w 170678"/>
                <a:gd name="connsiteY3" fmla="*/ 294349 h 294348"/>
              </a:gdLst>
              <a:ahLst/>
              <a:cxnLst>
                <a:cxn ang="0">
                  <a:pos x="connsiteX0" y="connsiteY0"/>
                </a:cxn>
                <a:cxn ang="0">
                  <a:pos x="connsiteX1" y="connsiteY1"/>
                </a:cxn>
                <a:cxn ang="0">
                  <a:pos x="connsiteX2" y="connsiteY2"/>
                </a:cxn>
                <a:cxn ang="0">
                  <a:pos x="connsiteX3" y="connsiteY3"/>
                </a:cxn>
              </a:cxnLst>
              <a:rect l="l" t="t" r="r" b="b"/>
              <a:pathLst>
                <a:path w="170678" h="294348">
                  <a:moveTo>
                    <a:pt x="170679" y="0"/>
                  </a:moveTo>
                  <a:lnTo>
                    <a:pt x="85386" y="0"/>
                  </a:lnTo>
                  <a:cubicBezTo>
                    <a:pt x="38216" y="0"/>
                    <a:pt x="0" y="57891"/>
                    <a:pt x="0" y="129262"/>
                  </a:cubicBezTo>
                  <a:lnTo>
                    <a:pt x="0" y="294349"/>
                  </a:lnTo>
                </a:path>
              </a:pathLst>
            </a:custGeom>
            <a:noFill/>
            <a:ln w="18462" cap="rnd">
              <a:solidFill>
                <a:srgbClr val="BA9C64"/>
              </a:solidFill>
              <a:prstDash val="solid"/>
              <a:round/>
            </a:ln>
          </p:spPr>
          <p:txBody>
            <a:bodyPr rtlCol="0" anchor="ctr"/>
            <a:lstStyle/>
            <a:p>
              <a:endParaRPr lang="en-US"/>
            </a:p>
          </p:txBody>
        </p:sp>
        <p:sp>
          <p:nvSpPr>
            <p:cNvPr id="15" name="Freeform 14">
              <a:extLst>
                <a:ext uri="{FF2B5EF4-FFF2-40B4-BE49-F238E27FC236}">
                  <a16:creationId xmlns:a16="http://schemas.microsoft.com/office/drawing/2014/main" id="{CA6EA7D1-41D4-1CC9-B238-9F5FA15CC3BF}"/>
                </a:ext>
              </a:extLst>
            </p:cNvPr>
            <p:cNvSpPr/>
            <p:nvPr/>
          </p:nvSpPr>
          <p:spPr>
            <a:xfrm>
              <a:off x="2583463" y="943507"/>
              <a:ext cx="170771" cy="231841"/>
            </a:xfrm>
            <a:custGeom>
              <a:avLst/>
              <a:gdLst>
                <a:gd name="connsiteX0" fmla="*/ 0 w 170771"/>
                <a:gd name="connsiteY0" fmla="*/ 0 h 231841"/>
                <a:gd name="connsiteX1" fmla="*/ 170771 w 170771"/>
                <a:gd name="connsiteY1" fmla="*/ 0 h 231841"/>
                <a:gd name="connsiteX2" fmla="*/ 170771 w 170771"/>
                <a:gd name="connsiteY2" fmla="*/ 231841 h 231841"/>
                <a:gd name="connsiteX3" fmla="*/ 0 w 170771"/>
                <a:gd name="connsiteY3" fmla="*/ 231841 h 231841"/>
              </a:gdLst>
              <a:ahLst/>
              <a:cxnLst>
                <a:cxn ang="0">
                  <a:pos x="connsiteX0" y="connsiteY0"/>
                </a:cxn>
                <a:cxn ang="0">
                  <a:pos x="connsiteX1" y="connsiteY1"/>
                </a:cxn>
                <a:cxn ang="0">
                  <a:pos x="connsiteX2" y="connsiteY2"/>
                </a:cxn>
                <a:cxn ang="0">
                  <a:pos x="connsiteX3" y="connsiteY3"/>
                </a:cxn>
              </a:cxnLst>
              <a:rect l="l" t="t" r="r" b="b"/>
              <a:pathLst>
                <a:path w="170771" h="231841">
                  <a:moveTo>
                    <a:pt x="0" y="0"/>
                  </a:moveTo>
                  <a:lnTo>
                    <a:pt x="170771" y="0"/>
                  </a:lnTo>
                  <a:lnTo>
                    <a:pt x="170771" y="231841"/>
                  </a:lnTo>
                  <a:lnTo>
                    <a:pt x="0" y="231841"/>
                  </a:lnTo>
                  <a:close/>
                </a:path>
              </a:pathLst>
            </a:custGeom>
            <a:noFill/>
            <a:ln w="18462" cap="rnd">
              <a:solidFill>
                <a:srgbClr val="BA9C64"/>
              </a:solidFill>
              <a:prstDash val="solid"/>
              <a:round/>
            </a:ln>
          </p:spPr>
          <p:txBody>
            <a:bodyPr rtlCol="0" anchor="ctr"/>
            <a:lstStyle/>
            <a:p>
              <a:endParaRPr lang="en-US"/>
            </a:p>
          </p:txBody>
        </p:sp>
      </p:grpSp>
      <p:grpSp>
        <p:nvGrpSpPr>
          <p:cNvPr id="16" name="Graphic 7">
            <a:extLst>
              <a:ext uri="{FF2B5EF4-FFF2-40B4-BE49-F238E27FC236}">
                <a16:creationId xmlns:a16="http://schemas.microsoft.com/office/drawing/2014/main" id="{AC2B9C5C-D21F-63BD-74C5-A3179A8895BD}"/>
              </a:ext>
            </a:extLst>
          </p:cNvPr>
          <p:cNvGrpSpPr/>
          <p:nvPr userDrawn="1"/>
        </p:nvGrpSpPr>
        <p:grpSpPr>
          <a:xfrm>
            <a:off x="5945911" y="4563603"/>
            <a:ext cx="300177" cy="239743"/>
            <a:chOff x="2911067" y="824493"/>
            <a:chExt cx="439297" cy="350854"/>
          </a:xfrm>
          <a:noFill/>
        </p:grpSpPr>
        <p:sp>
          <p:nvSpPr>
            <p:cNvPr id="17" name="Freeform 16">
              <a:extLst>
                <a:ext uri="{FF2B5EF4-FFF2-40B4-BE49-F238E27FC236}">
                  <a16:creationId xmlns:a16="http://schemas.microsoft.com/office/drawing/2014/main" id="{553642F2-25FD-EB59-7F17-B26E60F539B4}"/>
                </a:ext>
              </a:extLst>
            </p:cNvPr>
            <p:cNvSpPr/>
            <p:nvPr/>
          </p:nvSpPr>
          <p:spPr>
            <a:xfrm>
              <a:off x="3179593" y="866134"/>
              <a:ext cx="170771" cy="309213"/>
            </a:xfrm>
            <a:custGeom>
              <a:avLst/>
              <a:gdLst>
                <a:gd name="connsiteX0" fmla="*/ 0 w 170771"/>
                <a:gd name="connsiteY0" fmla="*/ 309214 h 309213"/>
                <a:gd name="connsiteX1" fmla="*/ 85386 w 170771"/>
                <a:gd name="connsiteY1" fmla="*/ 309214 h 309213"/>
                <a:gd name="connsiteX2" fmla="*/ 170771 w 170771"/>
                <a:gd name="connsiteY2" fmla="*/ 170719 h 309213"/>
                <a:gd name="connsiteX3" fmla="*/ 170771 w 170771"/>
                <a:gd name="connsiteY3" fmla="*/ 0 h 309213"/>
              </a:gdLst>
              <a:ahLst/>
              <a:cxnLst>
                <a:cxn ang="0">
                  <a:pos x="connsiteX0" y="connsiteY0"/>
                </a:cxn>
                <a:cxn ang="0">
                  <a:pos x="connsiteX1" y="connsiteY1"/>
                </a:cxn>
                <a:cxn ang="0">
                  <a:pos x="connsiteX2" y="connsiteY2"/>
                </a:cxn>
                <a:cxn ang="0">
                  <a:pos x="connsiteX3" y="connsiteY3"/>
                </a:cxn>
              </a:cxnLst>
              <a:rect l="l" t="t" r="r" b="b"/>
              <a:pathLst>
                <a:path w="170771" h="309213">
                  <a:moveTo>
                    <a:pt x="0" y="309214"/>
                  </a:moveTo>
                  <a:lnTo>
                    <a:pt x="85386" y="309214"/>
                  </a:lnTo>
                  <a:cubicBezTo>
                    <a:pt x="132556" y="309214"/>
                    <a:pt x="170771" y="247168"/>
                    <a:pt x="170771" y="170719"/>
                  </a:cubicBezTo>
                  <a:lnTo>
                    <a:pt x="170771" y="0"/>
                  </a:lnTo>
                </a:path>
              </a:pathLst>
            </a:custGeom>
            <a:noFill/>
            <a:ln w="18462" cap="rnd">
              <a:solidFill>
                <a:srgbClr val="BA9C64"/>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BF240885-7DF1-6AED-6FCE-678A73DA0333}"/>
                </a:ext>
              </a:extLst>
            </p:cNvPr>
            <p:cNvSpPr/>
            <p:nvPr/>
          </p:nvSpPr>
          <p:spPr>
            <a:xfrm>
              <a:off x="3179593" y="824493"/>
              <a:ext cx="170771" cy="231841"/>
            </a:xfrm>
            <a:custGeom>
              <a:avLst/>
              <a:gdLst>
                <a:gd name="connsiteX0" fmla="*/ 0 w 170771"/>
                <a:gd name="connsiteY0" fmla="*/ 0 h 231841"/>
                <a:gd name="connsiteX1" fmla="*/ 170771 w 170771"/>
                <a:gd name="connsiteY1" fmla="*/ 0 h 231841"/>
                <a:gd name="connsiteX2" fmla="*/ 170771 w 170771"/>
                <a:gd name="connsiteY2" fmla="*/ 231841 h 231841"/>
                <a:gd name="connsiteX3" fmla="*/ 0 w 170771"/>
                <a:gd name="connsiteY3" fmla="*/ 231841 h 231841"/>
              </a:gdLst>
              <a:ahLst/>
              <a:cxnLst>
                <a:cxn ang="0">
                  <a:pos x="connsiteX0" y="connsiteY0"/>
                </a:cxn>
                <a:cxn ang="0">
                  <a:pos x="connsiteX1" y="connsiteY1"/>
                </a:cxn>
                <a:cxn ang="0">
                  <a:pos x="connsiteX2" y="connsiteY2"/>
                </a:cxn>
                <a:cxn ang="0">
                  <a:pos x="connsiteX3" y="connsiteY3"/>
                </a:cxn>
              </a:cxnLst>
              <a:rect l="l" t="t" r="r" b="b"/>
              <a:pathLst>
                <a:path w="170771" h="231841">
                  <a:moveTo>
                    <a:pt x="0" y="0"/>
                  </a:moveTo>
                  <a:lnTo>
                    <a:pt x="170771" y="0"/>
                  </a:lnTo>
                  <a:lnTo>
                    <a:pt x="170771" y="231841"/>
                  </a:lnTo>
                  <a:lnTo>
                    <a:pt x="0" y="231841"/>
                  </a:lnTo>
                  <a:close/>
                </a:path>
              </a:pathLst>
            </a:custGeom>
            <a:noFill/>
            <a:ln w="18462" cap="rnd">
              <a:solidFill>
                <a:srgbClr val="BA9C64"/>
              </a:solidFill>
              <a:prstDash val="solid"/>
              <a:round/>
            </a:ln>
          </p:spPr>
          <p:txBody>
            <a:bodyPr rtlCol="0" anchor="ctr"/>
            <a:lstStyle/>
            <a:p>
              <a:endParaRPr lang="en-US"/>
            </a:p>
          </p:txBody>
        </p:sp>
        <p:sp>
          <p:nvSpPr>
            <p:cNvPr id="19" name="Freeform 18">
              <a:extLst>
                <a:ext uri="{FF2B5EF4-FFF2-40B4-BE49-F238E27FC236}">
                  <a16:creationId xmlns:a16="http://schemas.microsoft.com/office/drawing/2014/main" id="{69929795-F37B-08D0-8A16-8B69C6C2DCBB}"/>
                </a:ext>
              </a:extLst>
            </p:cNvPr>
            <p:cNvSpPr/>
            <p:nvPr/>
          </p:nvSpPr>
          <p:spPr>
            <a:xfrm>
              <a:off x="2911067" y="880999"/>
              <a:ext cx="170771" cy="294348"/>
            </a:xfrm>
            <a:custGeom>
              <a:avLst/>
              <a:gdLst>
                <a:gd name="connsiteX0" fmla="*/ 0 w 170771"/>
                <a:gd name="connsiteY0" fmla="*/ 294349 h 294348"/>
                <a:gd name="connsiteX1" fmla="*/ 85386 w 170771"/>
                <a:gd name="connsiteY1" fmla="*/ 294349 h 294348"/>
                <a:gd name="connsiteX2" fmla="*/ 170771 w 170771"/>
                <a:gd name="connsiteY2" fmla="*/ 165086 h 294348"/>
                <a:gd name="connsiteX3" fmla="*/ 170771 w 170771"/>
                <a:gd name="connsiteY3" fmla="*/ 0 h 294348"/>
              </a:gdLst>
              <a:ahLst/>
              <a:cxnLst>
                <a:cxn ang="0">
                  <a:pos x="connsiteX0" y="connsiteY0"/>
                </a:cxn>
                <a:cxn ang="0">
                  <a:pos x="connsiteX1" y="connsiteY1"/>
                </a:cxn>
                <a:cxn ang="0">
                  <a:pos x="connsiteX2" y="connsiteY2"/>
                </a:cxn>
                <a:cxn ang="0">
                  <a:pos x="connsiteX3" y="connsiteY3"/>
                </a:cxn>
              </a:cxnLst>
              <a:rect l="l" t="t" r="r" b="b"/>
              <a:pathLst>
                <a:path w="170771" h="294348">
                  <a:moveTo>
                    <a:pt x="0" y="294349"/>
                  </a:moveTo>
                  <a:lnTo>
                    <a:pt x="85386" y="294349"/>
                  </a:lnTo>
                  <a:cubicBezTo>
                    <a:pt x="132555" y="294349"/>
                    <a:pt x="170771" y="236458"/>
                    <a:pt x="170771" y="165086"/>
                  </a:cubicBezTo>
                  <a:lnTo>
                    <a:pt x="170771" y="0"/>
                  </a:lnTo>
                </a:path>
              </a:pathLst>
            </a:custGeom>
            <a:noFill/>
            <a:ln w="18462" cap="rnd">
              <a:solidFill>
                <a:srgbClr val="BA9C64"/>
              </a:solidFill>
              <a:prstDash val="solid"/>
              <a:round/>
            </a:ln>
          </p:spPr>
          <p:txBody>
            <a:bodyPr rtlCol="0" anchor="ctr"/>
            <a:lstStyle/>
            <a:p>
              <a:endParaRPr lang="en-US"/>
            </a:p>
          </p:txBody>
        </p:sp>
        <p:sp>
          <p:nvSpPr>
            <p:cNvPr id="20" name="Freeform 19">
              <a:extLst>
                <a:ext uri="{FF2B5EF4-FFF2-40B4-BE49-F238E27FC236}">
                  <a16:creationId xmlns:a16="http://schemas.microsoft.com/office/drawing/2014/main" id="{A420B655-5DF9-6839-6420-EAD1889AF0DA}"/>
                </a:ext>
              </a:extLst>
            </p:cNvPr>
            <p:cNvSpPr/>
            <p:nvPr/>
          </p:nvSpPr>
          <p:spPr>
            <a:xfrm>
              <a:off x="2911067" y="824493"/>
              <a:ext cx="170771" cy="231841"/>
            </a:xfrm>
            <a:custGeom>
              <a:avLst/>
              <a:gdLst>
                <a:gd name="connsiteX0" fmla="*/ 0 w 170771"/>
                <a:gd name="connsiteY0" fmla="*/ 0 h 231841"/>
                <a:gd name="connsiteX1" fmla="*/ 170771 w 170771"/>
                <a:gd name="connsiteY1" fmla="*/ 0 h 231841"/>
                <a:gd name="connsiteX2" fmla="*/ 170771 w 170771"/>
                <a:gd name="connsiteY2" fmla="*/ 231841 h 231841"/>
                <a:gd name="connsiteX3" fmla="*/ 0 w 170771"/>
                <a:gd name="connsiteY3" fmla="*/ 231841 h 231841"/>
              </a:gdLst>
              <a:ahLst/>
              <a:cxnLst>
                <a:cxn ang="0">
                  <a:pos x="connsiteX0" y="connsiteY0"/>
                </a:cxn>
                <a:cxn ang="0">
                  <a:pos x="connsiteX1" y="connsiteY1"/>
                </a:cxn>
                <a:cxn ang="0">
                  <a:pos x="connsiteX2" y="connsiteY2"/>
                </a:cxn>
                <a:cxn ang="0">
                  <a:pos x="connsiteX3" y="connsiteY3"/>
                </a:cxn>
              </a:cxnLst>
              <a:rect l="l" t="t" r="r" b="b"/>
              <a:pathLst>
                <a:path w="170771" h="231841">
                  <a:moveTo>
                    <a:pt x="0" y="0"/>
                  </a:moveTo>
                  <a:lnTo>
                    <a:pt x="170771" y="0"/>
                  </a:lnTo>
                  <a:lnTo>
                    <a:pt x="170771" y="231841"/>
                  </a:lnTo>
                  <a:lnTo>
                    <a:pt x="0" y="231841"/>
                  </a:lnTo>
                  <a:close/>
                </a:path>
              </a:pathLst>
            </a:custGeom>
            <a:noFill/>
            <a:ln w="18462" cap="rnd">
              <a:solidFill>
                <a:srgbClr val="BA9C64"/>
              </a:solidFill>
              <a:prstDash val="solid"/>
              <a:round/>
            </a:ln>
          </p:spPr>
          <p:txBody>
            <a:bodyPr rtlCol="0" anchor="ctr"/>
            <a:lstStyle/>
            <a:p>
              <a:endParaRPr lang="en-US"/>
            </a:p>
          </p:txBody>
        </p:sp>
      </p:grpSp>
      <p:sp>
        <p:nvSpPr>
          <p:cNvPr id="5" name="TextBox 4">
            <a:extLst>
              <a:ext uri="{FF2B5EF4-FFF2-40B4-BE49-F238E27FC236}">
                <a16:creationId xmlns:a16="http://schemas.microsoft.com/office/drawing/2014/main" id="{CB82CB24-5CE3-0FDE-09AF-FFB3BC67BF52}"/>
              </a:ext>
            </a:extLst>
          </p:cNvPr>
          <p:cNvSpPr txBox="1"/>
          <p:nvPr userDrawn="1"/>
        </p:nvSpPr>
        <p:spPr>
          <a:xfrm>
            <a:off x="5949502" y="1866402"/>
            <a:ext cx="4405780" cy="2564805"/>
          </a:xfrm>
          <a:prstGeom prst="rect">
            <a:avLst/>
          </a:prstGeom>
          <a:noFill/>
        </p:spPr>
        <p:txBody>
          <a:bodyPr wrap="square" lIns="0" tIns="0" rIns="0" bIns="0">
            <a:spAutoFit/>
          </a:bodyPr>
          <a:lstStyle/>
          <a:p>
            <a:pPr>
              <a:lnSpc>
                <a:spcPct val="100000"/>
              </a:lnSpc>
              <a:spcAft>
                <a:spcPts val="800"/>
              </a:spcAft>
            </a:pPr>
            <a:r>
              <a:rPr lang="en-AU" sz="2000" kern="1200" dirty="0">
                <a:solidFill>
                  <a:schemeClr val="accent5"/>
                </a:solidFill>
                <a:latin typeface="+mn-lt"/>
                <a:ea typeface="+mn-ea"/>
                <a:cs typeface="+mn-cs"/>
              </a:rPr>
              <a:t>The cohort was very diverse in terms of industry and seniority levels, which gave me many insightful perspectives. </a:t>
            </a:r>
          </a:p>
          <a:p>
            <a:pPr>
              <a:lnSpc>
                <a:spcPct val="100000"/>
              </a:lnSpc>
              <a:spcAft>
                <a:spcPts val="800"/>
              </a:spcAft>
            </a:pPr>
            <a:r>
              <a:rPr lang="en-AU" sz="2000" kern="1200" dirty="0">
                <a:solidFill>
                  <a:schemeClr val="accent5"/>
                </a:solidFill>
                <a:latin typeface="+mn-lt"/>
                <a:ea typeface="+mn-ea"/>
                <a:cs typeface="+mn-cs"/>
              </a:rPr>
              <a:t>This intersection of domains and industries opens your mind and gives you a competitive edge. It opens you to solutions or ideas that you wouldn’t have had otherwise.</a:t>
            </a:r>
          </a:p>
        </p:txBody>
      </p:sp>
      <p:sp>
        <p:nvSpPr>
          <p:cNvPr id="9" name="TextBox 8">
            <a:extLst>
              <a:ext uri="{FF2B5EF4-FFF2-40B4-BE49-F238E27FC236}">
                <a16:creationId xmlns:a16="http://schemas.microsoft.com/office/drawing/2014/main" id="{8E4BEEB3-789C-976D-E6D2-86929313643C}"/>
              </a:ext>
            </a:extLst>
          </p:cNvPr>
          <p:cNvSpPr txBox="1"/>
          <p:nvPr userDrawn="1"/>
        </p:nvSpPr>
        <p:spPr>
          <a:xfrm>
            <a:off x="5945880" y="5669366"/>
            <a:ext cx="5360134" cy="646331"/>
          </a:xfrm>
          <a:prstGeom prst="rect">
            <a:avLst/>
          </a:prstGeom>
          <a:noFill/>
        </p:spPr>
        <p:txBody>
          <a:bodyPr wrap="square" lIns="0" tIns="0" rIns="0" bIns="0">
            <a:spAutoFit/>
          </a:bodyPr>
          <a:lstStyle/>
          <a:p>
            <a:pPr marL="0" algn="l" defTabSz="914400" rtl="0" eaLnBrk="1" latinLnBrk="0" hangingPunct="1">
              <a:lnSpc>
                <a:spcPct val="100000"/>
              </a:lnSpc>
              <a:spcAft>
                <a:spcPts val="800"/>
              </a:spcAft>
            </a:pPr>
            <a:r>
              <a:rPr lang="en-AU" sz="1400" b="1" kern="1200" dirty="0">
                <a:solidFill>
                  <a:schemeClr val="accent5"/>
                </a:solidFill>
                <a:latin typeface="+mn-lt"/>
                <a:ea typeface="+mn-ea"/>
                <a:cs typeface="+mn-cs"/>
              </a:rPr>
              <a:t>Dr Alex Chaudhuri</a:t>
            </a:r>
            <a:br>
              <a:rPr lang="en-AU" sz="1400" b="1" kern="1200" dirty="0">
                <a:solidFill>
                  <a:schemeClr val="accent5"/>
                </a:solidFill>
                <a:latin typeface="+mn-lt"/>
                <a:ea typeface="+mn-ea"/>
                <a:cs typeface="+mn-cs"/>
              </a:rPr>
            </a:br>
            <a:r>
              <a:rPr lang="en-AU" sz="1400" b="0" kern="1200" dirty="0">
                <a:solidFill>
                  <a:schemeClr val="accent5"/>
                </a:solidFill>
                <a:latin typeface="+mn-lt"/>
                <a:ea typeface="+mn-ea"/>
                <a:cs typeface="+mn-cs"/>
              </a:rPr>
              <a:t>Director of Infectious Diseases, The Prince Charles Hospital</a:t>
            </a:r>
            <a:br>
              <a:rPr lang="en-AU" sz="1400" b="0" kern="1200" dirty="0">
                <a:solidFill>
                  <a:schemeClr val="accent5"/>
                </a:solidFill>
                <a:latin typeface="+mn-lt"/>
                <a:ea typeface="+mn-ea"/>
                <a:cs typeface="+mn-cs"/>
              </a:rPr>
            </a:br>
            <a:r>
              <a:rPr lang="en-AU" sz="1400" b="0" kern="1200" dirty="0">
                <a:solidFill>
                  <a:schemeClr val="accent5"/>
                </a:solidFill>
                <a:latin typeface="+mn-lt"/>
                <a:ea typeface="+mn-ea"/>
                <a:cs typeface="+mn-cs"/>
              </a:rPr>
              <a:t>Founder, </a:t>
            </a:r>
            <a:r>
              <a:rPr lang="en-AU" sz="1400" b="0" kern="1200" dirty="0" err="1">
                <a:solidFill>
                  <a:schemeClr val="accent5"/>
                </a:solidFill>
                <a:latin typeface="+mn-lt"/>
                <a:ea typeface="+mn-ea"/>
                <a:cs typeface="+mn-cs"/>
              </a:rPr>
              <a:t>SureText</a:t>
            </a:r>
            <a:endParaRPr lang="en-AU" sz="1400" b="0" kern="1200" dirty="0">
              <a:solidFill>
                <a:schemeClr val="accent5"/>
              </a:solidFill>
              <a:latin typeface="+mn-lt"/>
              <a:ea typeface="+mn-ea"/>
              <a:cs typeface="+mn-cs"/>
            </a:endParaRPr>
          </a:p>
        </p:txBody>
      </p:sp>
    </p:spTree>
    <p:extLst>
      <p:ext uri="{BB962C8B-B14F-4D97-AF65-F5344CB8AC3E}">
        <p14:creationId xmlns:p14="http://schemas.microsoft.com/office/powerpoint/2010/main" val="20849555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stimonial 7">
    <p:spTree>
      <p:nvGrpSpPr>
        <p:cNvPr id="1" name=""/>
        <p:cNvGrpSpPr/>
        <p:nvPr/>
      </p:nvGrpSpPr>
      <p:grpSpPr>
        <a:xfrm>
          <a:off x="0" y="0"/>
          <a:ext cx="0" cy="0"/>
          <a:chOff x="0" y="0"/>
          <a:chExt cx="0" cy="0"/>
        </a:xfrm>
      </p:grpSpPr>
      <p:pic>
        <p:nvPicPr>
          <p:cNvPr id="4" name="Picture 3" descr="A person sitting on a window ledge&#10;&#10;Description automatically generated">
            <a:extLst>
              <a:ext uri="{FF2B5EF4-FFF2-40B4-BE49-F238E27FC236}">
                <a16:creationId xmlns:a16="http://schemas.microsoft.com/office/drawing/2014/main" id="{73DC2A38-DFB4-60AD-DFDD-420BFD03630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34369" y="1488287"/>
            <a:ext cx="4523070" cy="4783467"/>
          </a:xfrm>
          <a:custGeom>
            <a:avLst/>
            <a:gdLst>
              <a:gd name="connsiteX0" fmla="*/ 0 w 4523070"/>
              <a:gd name="connsiteY0" fmla="*/ 0 h 4783467"/>
              <a:gd name="connsiteX1" fmla="*/ 4523070 w 4523070"/>
              <a:gd name="connsiteY1" fmla="*/ 0 h 4783467"/>
              <a:gd name="connsiteX2" fmla="*/ 4523070 w 4523070"/>
              <a:gd name="connsiteY2" fmla="*/ 4783467 h 4783467"/>
              <a:gd name="connsiteX3" fmla="*/ 2033704 w 4523070"/>
              <a:gd name="connsiteY3" fmla="*/ 4783467 h 4783467"/>
              <a:gd name="connsiteX4" fmla="*/ 2033704 w 4523070"/>
              <a:gd name="connsiteY4" fmla="*/ 4783341 h 4783467"/>
              <a:gd name="connsiteX5" fmla="*/ 1913093 w 4523070"/>
              <a:gd name="connsiteY5" fmla="*/ 4783341 h 4783467"/>
              <a:gd name="connsiteX6" fmla="*/ 8971 w 4523070"/>
              <a:gd name="connsiteY6" fmla="*/ 2768992 h 4783467"/>
              <a:gd name="connsiteX7" fmla="*/ 0 w 4523070"/>
              <a:gd name="connsiteY7" fmla="*/ 2601114 h 4783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23070" h="4783467">
                <a:moveTo>
                  <a:pt x="0" y="0"/>
                </a:moveTo>
                <a:lnTo>
                  <a:pt x="4523070" y="0"/>
                </a:lnTo>
                <a:lnTo>
                  <a:pt x="4523070" y="4783467"/>
                </a:lnTo>
                <a:lnTo>
                  <a:pt x="2033704" y="4783467"/>
                </a:lnTo>
                <a:lnTo>
                  <a:pt x="2033704" y="4783341"/>
                </a:lnTo>
                <a:lnTo>
                  <a:pt x="1913093" y="4783341"/>
                </a:lnTo>
                <a:cubicBezTo>
                  <a:pt x="868199" y="4465394"/>
                  <a:pt x="100812" y="3632561"/>
                  <a:pt x="8971" y="2768992"/>
                </a:cubicBezTo>
                <a:lnTo>
                  <a:pt x="0" y="2601114"/>
                </a:lnTo>
                <a:close/>
              </a:path>
            </a:pathLst>
          </a:custGeom>
        </p:spPr>
      </p:pic>
      <p:pic>
        <p:nvPicPr>
          <p:cNvPr id="7" name="Picture 6">
            <a:extLst>
              <a:ext uri="{FF2B5EF4-FFF2-40B4-BE49-F238E27FC236}">
                <a16:creationId xmlns:a16="http://schemas.microsoft.com/office/drawing/2014/main" id="{18CC4667-55D5-97A5-186C-EB8C1F774953}"/>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634369" y="506736"/>
            <a:ext cx="1557638" cy="408560"/>
          </a:xfrm>
          <a:prstGeom prst="rect">
            <a:avLst/>
          </a:prstGeom>
        </p:spPr>
      </p:pic>
      <p:pic>
        <p:nvPicPr>
          <p:cNvPr id="8" name="Picture 7">
            <a:extLst>
              <a:ext uri="{FF2B5EF4-FFF2-40B4-BE49-F238E27FC236}">
                <a16:creationId xmlns:a16="http://schemas.microsoft.com/office/drawing/2014/main" id="{0DD9EC50-9B4D-663E-DF46-E3B1E30D0896}"/>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9323885" y="450287"/>
            <a:ext cx="2233740" cy="215759"/>
          </a:xfrm>
          <a:prstGeom prst="rect">
            <a:avLst/>
          </a:prstGeom>
        </p:spPr>
      </p:pic>
      <p:grpSp>
        <p:nvGrpSpPr>
          <p:cNvPr id="11" name="Graphic 7">
            <a:extLst>
              <a:ext uri="{FF2B5EF4-FFF2-40B4-BE49-F238E27FC236}">
                <a16:creationId xmlns:a16="http://schemas.microsoft.com/office/drawing/2014/main" id="{FF12C3FE-0D25-12E8-8F68-DDDACA54EB26}"/>
              </a:ext>
            </a:extLst>
          </p:cNvPr>
          <p:cNvGrpSpPr/>
          <p:nvPr userDrawn="1"/>
        </p:nvGrpSpPr>
        <p:grpSpPr>
          <a:xfrm>
            <a:off x="5945880" y="1494262"/>
            <a:ext cx="300240" cy="239743"/>
            <a:chOff x="2314844" y="824493"/>
            <a:chExt cx="439389" cy="350854"/>
          </a:xfrm>
          <a:noFill/>
        </p:grpSpPr>
        <p:sp>
          <p:nvSpPr>
            <p:cNvPr id="12" name="Freeform 11">
              <a:extLst>
                <a:ext uri="{FF2B5EF4-FFF2-40B4-BE49-F238E27FC236}">
                  <a16:creationId xmlns:a16="http://schemas.microsoft.com/office/drawing/2014/main" id="{40FF587F-8EB4-47B1-22C5-8ABC5020B032}"/>
                </a:ext>
              </a:extLst>
            </p:cNvPr>
            <p:cNvSpPr/>
            <p:nvPr/>
          </p:nvSpPr>
          <p:spPr>
            <a:xfrm>
              <a:off x="2314844" y="824493"/>
              <a:ext cx="170771" cy="309213"/>
            </a:xfrm>
            <a:custGeom>
              <a:avLst/>
              <a:gdLst>
                <a:gd name="connsiteX0" fmla="*/ 170771 w 170771"/>
                <a:gd name="connsiteY0" fmla="*/ 0 h 309213"/>
                <a:gd name="connsiteX1" fmla="*/ 85386 w 170771"/>
                <a:gd name="connsiteY1" fmla="*/ 0 h 309213"/>
                <a:gd name="connsiteX2" fmla="*/ 0 w 170771"/>
                <a:gd name="connsiteY2" fmla="*/ 138495 h 309213"/>
                <a:gd name="connsiteX3" fmla="*/ 0 w 170771"/>
                <a:gd name="connsiteY3" fmla="*/ 309214 h 309213"/>
              </a:gdLst>
              <a:ahLst/>
              <a:cxnLst>
                <a:cxn ang="0">
                  <a:pos x="connsiteX0" y="connsiteY0"/>
                </a:cxn>
                <a:cxn ang="0">
                  <a:pos x="connsiteX1" y="connsiteY1"/>
                </a:cxn>
                <a:cxn ang="0">
                  <a:pos x="connsiteX2" y="connsiteY2"/>
                </a:cxn>
                <a:cxn ang="0">
                  <a:pos x="connsiteX3" y="connsiteY3"/>
                </a:cxn>
              </a:cxnLst>
              <a:rect l="l" t="t" r="r" b="b"/>
              <a:pathLst>
                <a:path w="170771" h="309213">
                  <a:moveTo>
                    <a:pt x="170771" y="0"/>
                  </a:moveTo>
                  <a:lnTo>
                    <a:pt x="85386" y="0"/>
                  </a:lnTo>
                  <a:cubicBezTo>
                    <a:pt x="38216" y="0"/>
                    <a:pt x="0" y="62046"/>
                    <a:pt x="0" y="138495"/>
                  </a:cubicBezTo>
                  <a:lnTo>
                    <a:pt x="0" y="309214"/>
                  </a:lnTo>
                </a:path>
              </a:pathLst>
            </a:custGeom>
            <a:noFill/>
            <a:ln w="18462" cap="rnd">
              <a:solidFill>
                <a:srgbClr val="BA9C64"/>
              </a:solidFill>
              <a:prstDash val="solid"/>
              <a:round/>
            </a:ln>
          </p:spPr>
          <p:txBody>
            <a:bodyPr rtlCol="0" anchor="ctr"/>
            <a:lstStyle/>
            <a:p>
              <a:endParaRPr lang="en-US"/>
            </a:p>
          </p:txBody>
        </p:sp>
        <p:sp>
          <p:nvSpPr>
            <p:cNvPr id="13" name="Freeform 12">
              <a:extLst>
                <a:ext uri="{FF2B5EF4-FFF2-40B4-BE49-F238E27FC236}">
                  <a16:creationId xmlns:a16="http://schemas.microsoft.com/office/drawing/2014/main" id="{D06772CD-C5F5-534C-7610-6468DADBD98B}"/>
                </a:ext>
              </a:extLst>
            </p:cNvPr>
            <p:cNvSpPr/>
            <p:nvPr/>
          </p:nvSpPr>
          <p:spPr>
            <a:xfrm>
              <a:off x="2314937" y="943507"/>
              <a:ext cx="170771" cy="231841"/>
            </a:xfrm>
            <a:custGeom>
              <a:avLst/>
              <a:gdLst>
                <a:gd name="connsiteX0" fmla="*/ 0 w 170771"/>
                <a:gd name="connsiteY0" fmla="*/ 0 h 231841"/>
                <a:gd name="connsiteX1" fmla="*/ 170771 w 170771"/>
                <a:gd name="connsiteY1" fmla="*/ 0 h 231841"/>
                <a:gd name="connsiteX2" fmla="*/ 170771 w 170771"/>
                <a:gd name="connsiteY2" fmla="*/ 231841 h 231841"/>
                <a:gd name="connsiteX3" fmla="*/ 0 w 170771"/>
                <a:gd name="connsiteY3" fmla="*/ 231841 h 231841"/>
              </a:gdLst>
              <a:ahLst/>
              <a:cxnLst>
                <a:cxn ang="0">
                  <a:pos x="connsiteX0" y="connsiteY0"/>
                </a:cxn>
                <a:cxn ang="0">
                  <a:pos x="connsiteX1" y="connsiteY1"/>
                </a:cxn>
                <a:cxn ang="0">
                  <a:pos x="connsiteX2" y="connsiteY2"/>
                </a:cxn>
                <a:cxn ang="0">
                  <a:pos x="connsiteX3" y="connsiteY3"/>
                </a:cxn>
              </a:cxnLst>
              <a:rect l="l" t="t" r="r" b="b"/>
              <a:pathLst>
                <a:path w="170771" h="231841">
                  <a:moveTo>
                    <a:pt x="0" y="0"/>
                  </a:moveTo>
                  <a:lnTo>
                    <a:pt x="170771" y="0"/>
                  </a:lnTo>
                  <a:lnTo>
                    <a:pt x="170771" y="231841"/>
                  </a:lnTo>
                  <a:lnTo>
                    <a:pt x="0" y="231841"/>
                  </a:lnTo>
                  <a:close/>
                </a:path>
              </a:pathLst>
            </a:custGeom>
            <a:noFill/>
            <a:ln w="18462" cap="rnd">
              <a:solidFill>
                <a:srgbClr val="BA9C64"/>
              </a:solidFill>
              <a:prstDash val="solid"/>
              <a:round/>
            </a:ln>
          </p:spPr>
          <p:txBody>
            <a:bodyPr rtlCol="0" anchor="ctr"/>
            <a:lstStyle/>
            <a:p>
              <a:endParaRPr lang="en-US"/>
            </a:p>
          </p:txBody>
        </p:sp>
        <p:sp>
          <p:nvSpPr>
            <p:cNvPr id="14" name="Freeform 13">
              <a:extLst>
                <a:ext uri="{FF2B5EF4-FFF2-40B4-BE49-F238E27FC236}">
                  <a16:creationId xmlns:a16="http://schemas.microsoft.com/office/drawing/2014/main" id="{3DB2E63D-6FA8-754B-A894-CC9FBC05EEC1}"/>
                </a:ext>
              </a:extLst>
            </p:cNvPr>
            <p:cNvSpPr/>
            <p:nvPr/>
          </p:nvSpPr>
          <p:spPr>
            <a:xfrm>
              <a:off x="2583463" y="824493"/>
              <a:ext cx="170678" cy="294348"/>
            </a:xfrm>
            <a:custGeom>
              <a:avLst/>
              <a:gdLst>
                <a:gd name="connsiteX0" fmla="*/ 170679 w 170678"/>
                <a:gd name="connsiteY0" fmla="*/ 0 h 294348"/>
                <a:gd name="connsiteX1" fmla="*/ 85386 w 170678"/>
                <a:gd name="connsiteY1" fmla="*/ 0 h 294348"/>
                <a:gd name="connsiteX2" fmla="*/ 0 w 170678"/>
                <a:gd name="connsiteY2" fmla="*/ 129262 h 294348"/>
                <a:gd name="connsiteX3" fmla="*/ 0 w 170678"/>
                <a:gd name="connsiteY3" fmla="*/ 294349 h 294348"/>
              </a:gdLst>
              <a:ahLst/>
              <a:cxnLst>
                <a:cxn ang="0">
                  <a:pos x="connsiteX0" y="connsiteY0"/>
                </a:cxn>
                <a:cxn ang="0">
                  <a:pos x="connsiteX1" y="connsiteY1"/>
                </a:cxn>
                <a:cxn ang="0">
                  <a:pos x="connsiteX2" y="connsiteY2"/>
                </a:cxn>
                <a:cxn ang="0">
                  <a:pos x="connsiteX3" y="connsiteY3"/>
                </a:cxn>
              </a:cxnLst>
              <a:rect l="l" t="t" r="r" b="b"/>
              <a:pathLst>
                <a:path w="170678" h="294348">
                  <a:moveTo>
                    <a:pt x="170679" y="0"/>
                  </a:moveTo>
                  <a:lnTo>
                    <a:pt x="85386" y="0"/>
                  </a:lnTo>
                  <a:cubicBezTo>
                    <a:pt x="38216" y="0"/>
                    <a:pt x="0" y="57891"/>
                    <a:pt x="0" y="129262"/>
                  </a:cubicBezTo>
                  <a:lnTo>
                    <a:pt x="0" y="294349"/>
                  </a:lnTo>
                </a:path>
              </a:pathLst>
            </a:custGeom>
            <a:noFill/>
            <a:ln w="18462" cap="rnd">
              <a:solidFill>
                <a:srgbClr val="BA9C64"/>
              </a:solidFill>
              <a:prstDash val="solid"/>
              <a:round/>
            </a:ln>
          </p:spPr>
          <p:txBody>
            <a:bodyPr rtlCol="0" anchor="ctr"/>
            <a:lstStyle/>
            <a:p>
              <a:endParaRPr lang="en-US"/>
            </a:p>
          </p:txBody>
        </p:sp>
        <p:sp>
          <p:nvSpPr>
            <p:cNvPr id="15" name="Freeform 14">
              <a:extLst>
                <a:ext uri="{FF2B5EF4-FFF2-40B4-BE49-F238E27FC236}">
                  <a16:creationId xmlns:a16="http://schemas.microsoft.com/office/drawing/2014/main" id="{CA6EA7D1-41D4-1CC9-B238-9F5FA15CC3BF}"/>
                </a:ext>
              </a:extLst>
            </p:cNvPr>
            <p:cNvSpPr/>
            <p:nvPr/>
          </p:nvSpPr>
          <p:spPr>
            <a:xfrm>
              <a:off x="2583463" y="943507"/>
              <a:ext cx="170771" cy="231841"/>
            </a:xfrm>
            <a:custGeom>
              <a:avLst/>
              <a:gdLst>
                <a:gd name="connsiteX0" fmla="*/ 0 w 170771"/>
                <a:gd name="connsiteY0" fmla="*/ 0 h 231841"/>
                <a:gd name="connsiteX1" fmla="*/ 170771 w 170771"/>
                <a:gd name="connsiteY1" fmla="*/ 0 h 231841"/>
                <a:gd name="connsiteX2" fmla="*/ 170771 w 170771"/>
                <a:gd name="connsiteY2" fmla="*/ 231841 h 231841"/>
                <a:gd name="connsiteX3" fmla="*/ 0 w 170771"/>
                <a:gd name="connsiteY3" fmla="*/ 231841 h 231841"/>
              </a:gdLst>
              <a:ahLst/>
              <a:cxnLst>
                <a:cxn ang="0">
                  <a:pos x="connsiteX0" y="connsiteY0"/>
                </a:cxn>
                <a:cxn ang="0">
                  <a:pos x="connsiteX1" y="connsiteY1"/>
                </a:cxn>
                <a:cxn ang="0">
                  <a:pos x="connsiteX2" y="connsiteY2"/>
                </a:cxn>
                <a:cxn ang="0">
                  <a:pos x="connsiteX3" y="connsiteY3"/>
                </a:cxn>
              </a:cxnLst>
              <a:rect l="l" t="t" r="r" b="b"/>
              <a:pathLst>
                <a:path w="170771" h="231841">
                  <a:moveTo>
                    <a:pt x="0" y="0"/>
                  </a:moveTo>
                  <a:lnTo>
                    <a:pt x="170771" y="0"/>
                  </a:lnTo>
                  <a:lnTo>
                    <a:pt x="170771" y="231841"/>
                  </a:lnTo>
                  <a:lnTo>
                    <a:pt x="0" y="231841"/>
                  </a:lnTo>
                  <a:close/>
                </a:path>
              </a:pathLst>
            </a:custGeom>
            <a:noFill/>
            <a:ln w="18462" cap="rnd">
              <a:solidFill>
                <a:srgbClr val="BA9C64"/>
              </a:solidFill>
              <a:prstDash val="solid"/>
              <a:round/>
            </a:ln>
          </p:spPr>
          <p:txBody>
            <a:bodyPr rtlCol="0" anchor="ctr"/>
            <a:lstStyle/>
            <a:p>
              <a:endParaRPr lang="en-US"/>
            </a:p>
          </p:txBody>
        </p:sp>
      </p:grpSp>
      <p:grpSp>
        <p:nvGrpSpPr>
          <p:cNvPr id="16" name="Graphic 7">
            <a:extLst>
              <a:ext uri="{FF2B5EF4-FFF2-40B4-BE49-F238E27FC236}">
                <a16:creationId xmlns:a16="http://schemas.microsoft.com/office/drawing/2014/main" id="{AC2B9C5C-D21F-63BD-74C5-A3179A8895BD}"/>
              </a:ext>
            </a:extLst>
          </p:cNvPr>
          <p:cNvGrpSpPr/>
          <p:nvPr userDrawn="1"/>
        </p:nvGrpSpPr>
        <p:grpSpPr>
          <a:xfrm>
            <a:off x="5945911" y="4725325"/>
            <a:ext cx="300177" cy="239743"/>
            <a:chOff x="2911067" y="824493"/>
            <a:chExt cx="439297" cy="350854"/>
          </a:xfrm>
          <a:noFill/>
        </p:grpSpPr>
        <p:sp>
          <p:nvSpPr>
            <p:cNvPr id="17" name="Freeform 16">
              <a:extLst>
                <a:ext uri="{FF2B5EF4-FFF2-40B4-BE49-F238E27FC236}">
                  <a16:creationId xmlns:a16="http://schemas.microsoft.com/office/drawing/2014/main" id="{553642F2-25FD-EB59-7F17-B26E60F539B4}"/>
                </a:ext>
              </a:extLst>
            </p:cNvPr>
            <p:cNvSpPr/>
            <p:nvPr/>
          </p:nvSpPr>
          <p:spPr>
            <a:xfrm>
              <a:off x="3179593" y="866134"/>
              <a:ext cx="170771" cy="309213"/>
            </a:xfrm>
            <a:custGeom>
              <a:avLst/>
              <a:gdLst>
                <a:gd name="connsiteX0" fmla="*/ 0 w 170771"/>
                <a:gd name="connsiteY0" fmla="*/ 309214 h 309213"/>
                <a:gd name="connsiteX1" fmla="*/ 85386 w 170771"/>
                <a:gd name="connsiteY1" fmla="*/ 309214 h 309213"/>
                <a:gd name="connsiteX2" fmla="*/ 170771 w 170771"/>
                <a:gd name="connsiteY2" fmla="*/ 170719 h 309213"/>
                <a:gd name="connsiteX3" fmla="*/ 170771 w 170771"/>
                <a:gd name="connsiteY3" fmla="*/ 0 h 309213"/>
              </a:gdLst>
              <a:ahLst/>
              <a:cxnLst>
                <a:cxn ang="0">
                  <a:pos x="connsiteX0" y="connsiteY0"/>
                </a:cxn>
                <a:cxn ang="0">
                  <a:pos x="connsiteX1" y="connsiteY1"/>
                </a:cxn>
                <a:cxn ang="0">
                  <a:pos x="connsiteX2" y="connsiteY2"/>
                </a:cxn>
                <a:cxn ang="0">
                  <a:pos x="connsiteX3" y="connsiteY3"/>
                </a:cxn>
              </a:cxnLst>
              <a:rect l="l" t="t" r="r" b="b"/>
              <a:pathLst>
                <a:path w="170771" h="309213">
                  <a:moveTo>
                    <a:pt x="0" y="309214"/>
                  </a:moveTo>
                  <a:lnTo>
                    <a:pt x="85386" y="309214"/>
                  </a:lnTo>
                  <a:cubicBezTo>
                    <a:pt x="132556" y="309214"/>
                    <a:pt x="170771" y="247168"/>
                    <a:pt x="170771" y="170719"/>
                  </a:cubicBezTo>
                  <a:lnTo>
                    <a:pt x="170771" y="0"/>
                  </a:lnTo>
                </a:path>
              </a:pathLst>
            </a:custGeom>
            <a:noFill/>
            <a:ln w="18462" cap="rnd">
              <a:solidFill>
                <a:srgbClr val="BA9C64"/>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BF240885-7DF1-6AED-6FCE-678A73DA0333}"/>
                </a:ext>
              </a:extLst>
            </p:cNvPr>
            <p:cNvSpPr/>
            <p:nvPr/>
          </p:nvSpPr>
          <p:spPr>
            <a:xfrm>
              <a:off x="3179593" y="824493"/>
              <a:ext cx="170771" cy="231841"/>
            </a:xfrm>
            <a:custGeom>
              <a:avLst/>
              <a:gdLst>
                <a:gd name="connsiteX0" fmla="*/ 0 w 170771"/>
                <a:gd name="connsiteY0" fmla="*/ 0 h 231841"/>
                <a:gd name="connsiteX1" fmla="*/ 170771 w 170771"/>
                <a:gd name="connsiteY1" fmla="*/ 0 h 231841"/>
                <a:gd name="connsiteX2" fmla="*/ 170771 w 170771"/>
                <a:gd name="connsiteY2" fmla="*/ 231841 h 231841"/>
                <a:gd name="connsiteX3" fmla="*/ 0 w 170771"/>
                <a:gd name="connsiteY3" fmla="*/ 231841 h 231841"/>
              </a:gdLst>
              <a:ahLst/>
              <a:cxnLst>
                <a:cxn ang="0">
                  <a:pos x="connsiteX0" y="connsiteY0"/>
                </a:cxn>
                <a:cxn ang="0">
                  <a:pos x="connsiteX1" y="connsiteY1"/>
                </a:cxn>
                <a:cxn ang="0">
                  <a:pos x="connsiteX2" y="connsiteY2"/>
                </a:cxn>
                <a:cxn ang="0">
                  <a:pos x="connsiteX3" y="connsiteY3"/>
                </a:cxn>
              </a:cxnLst>
              <a:rect l="l" t="t" r="r" b="b"/>
              <a:pathLst>
                <a:path w="170771" h="231841">
                  <a:moveTo>
                    <a:pt x="0" y="0"/>
                  </a:moveTo>
                  <a:lnTo>
                    <a:pt x="170771" y="0"/>
                  </a:lnTo>
                  <a:lnTo>
                    <a:pt x="170771" y="231841"/>
                  </a:lnTo>
                  <a:lnTo>
                    <a:pt x="0" y="231841"/>
                  </a:lnTo>
                  <a:close/>
                </a:path>
              </a:pathLst>
            </a:custGeom>
            <a:noFill/>
            <a:ln w="18462" cap="rnd">
              <a:solidFill>
                <a:srgbClr val="BA9C64"/>
              </a:solidFill>
              <a:prstDash val="solid"/>
              <a:round/>
            </a:ln>
          </p:spPr>
          <p:txBody>
            <a:bodyPr rtlCol="0" anchor="ctr"/>
            <a:lstStyle/>
            <a:p>
              <a:endParaRPr lang="en-US"/>
            </a:p>
          </p:txBody>
        </p:sp>
        <p:sp>
          <p:nvSpPr>
            <p:cNvPr id="19" name="Freeform 18">
              <a:extLst>
                <a:ext uri="{FF2B5EF4-FFF2-40B4-BE49-F238E27FC236}">
                  <a16:creationId xmlns:a16="http://schemas.microsoft.com/office/drawing/2014/main" id="{69929795-F37B-08D0-8A16-8B69C6C2DCBB}"/>
                </a:ext>
              </a:extLst>
            </p:cNvPr>
            <p:cNvSpPr/>
            <p:nvPr/>
          </p:nvSpPr>
          <p:spPr>
            <a:xfrm>
              <a:off x="2911067" y="880999"/>
              <a:ext cx="170771" cy="294348"/>
            </a:xfrm>
            <a:custGeom>
              <a:avLst/>
              <a:gdLst>
                <a:gd name="connsiteX0" fmla="*/ 0 w 170771"/>
                <a:gd name="connsiteY0" fmla="*/ 294349 h 294348"/>
                <a:gd name="connsiteX1" fmla="*/ 85386 w 170771"/>
                <a:gd name="connsiteY1" fmla="*/ 294349 h 294348"/>
                <a:gd name="connsiteX2" fmla="*/ 170771 w 170771"/>
                <a:gd name="connsiteY2" fmla="*/ 165086 h 294348"/>
                <a:gd name="connsiteX3" fmla="*/ 170771 w 170771"/>
                <a:gd name="connsiteY3" fmla="*/ 0 h 294348"/>
              </a:gdLst>
              <a:ahLst/>
              <a:cxnLst>
                <a:cxn ang="0">
                  <a:pos x="connsiteX0" y="connsiteY0"/>
                </a:cxn>
                <a:cxn ang="0">
                  <a:pos x="connsiteX1" y="connsiteY1"/>
                </a:cxn>
                <a:cxn ang="0">
                  <a:pos x="connsiteX2" y="connsiteY2"/>
                </a:cxn>
                <a:cxn ang="0">
                  <a:pos x="connsiteX3" y="connsiteY3"/>
                </a:cxn>
              </a:cxnLst>
              <a:rect l="l" t="t" r="r" b="b"/>
              <a:pathLst>
                <a:path w="170771" h="294348">
                  <a:moveTo>
                    <a:pt x="0" y="294349"/>
                  </a:moveTo>
                  <a:lnTo>
                    <a:pt x="85386" y="294349"/>
                  </a:lnTo>
                  <a:cubicBezTo>
                    <a:pt x="132555" y="294349"/>
                    <a:pt x="170771" y="236458"/>
                    <a:pt x="170771" y="165086"/>
                  </a:cubicBezTo>
                  <a:lnTo>
                    <a:pt x="170771" y="0"/>
                  </a:lnTo>
                </a:path>
              </a:pathLst>
            </a:custGeom>
            <a:noFill/>
            <a:ln w="18462" cap="rnd">
              <a:solidFill>
                <a:srgbClr val="BA9C64"/>
              </a:solidFill>
              <a:prstDash val="solid"/>
              <a:round/>
            </a:ln>
          </p:spPr>
          <p:txBody>
            <a:bodyPr rtlCol="0" anchor="ctr"/>
            <a:lstStyle/>
            <a:p>
              <a:endParaRPr lang="en-US"/>
            </a:p>
          </p:txBody>
        </p:sp>
        <p:sp>
          <p:nvSpPr>
            <p:cNvPr id="20" name="Freeform 19">
              <a:extLst>
                <a:ext uri="{FF2B5EF4-FFF2-40B4-BE49-F238E27FC236}">
                  <a16:creationId xmlns:a16="http://schemas.microsoft.com/office/drawing/2014/main" id="{A420B655-5DF9-6839-6420-EAD1889AF0DA}"/>
                </a:ext>
              </a:extLst>
            </p:cNvPr>
            <p:cNvSpPr/>
            <p:nvPr/>
          </p:nvSpPr>
          <p:spPr>
            <a:xfrm>
              <a:off x="2911067" y="824493"/>
              <a:ext cx="170771" cy="231841"/>
            </a:xfrm>
            <a:custGeom>
              <a:avLst/>
              <a:gdLst>
                <a:gd name="connsiteX0" fmla="*/ 0 w 170771"/>
                <a:gd name="connsiteY0" fmla="*/ 0 h 231841"/>
                <a:gd name="connsiteX1" fmla="*/ 170771 w 170771"/>
                <a:gd name="connsiteY1" fmla="*/ 0 h 231841"/>
                <a:gd name="connsiteX2" fmla="*/ 170771 w 170771"/>
                <a:gd name="connsiteY2" fmla="*/ 231841 h 231841"/>
                <a:gd name="connsiteX3" fmla="*/ 0 w 170771"/>
                <a:gd name="connsiteY3" fmla="*/ 231841 h 231841"/>
              </a:gdLst>
              <a:ahLst/>
              <a:cxnLst>
                <a:cxn ang="0">
                  <a:pos x="connsiteX0" y="connsiteY0"/>
                </a:cxn>
                <a:cxn ang="0">
                  <a:pos x="connsiteX1" y="connsiteY1"/>
                </a:cxn>
                <a:cxn ang="0">
                  <a:pos x="connsiteX2" y="connsiteY2"/>
                </a:cxn>
                <a:cxn ang="0">
                  <a:pos x="connsiteX3" y="connsiteY3"/>
                </a:cxn>
              </a:cxnLst>
              <a:rect l="l" t="t" r="r" b="b"/>
              <a:pathLst>
                <a:path w="170771" h="231841">
                  <a:moveTo>
                    <a:pt x="0" y="0"/>
                  </a:moveTo>
                  <a:lnTo>
                    <a:pt x="170771" y="0"/>
                  </a:lnTo>
                  <a:lnTo>
                    <a:pt x="170771" y="231841"/>
                  </a:lnTo>
                  <a:lnTo>
                    <a:pt x="0" y="231841"/>
                  </a:lnTo>
                  <a:close/>
                </a:path>
              </a:pathLst>
            </a:custGeom>
            <a:noFill/>
            <a:ln w="18462" cap="rnd">
              <a:solidFill>
                <a:srgbClr val="BA9C64"/>
              </a:solidFill>
              <a:prstDash val="solid"/>
              <a:round/>
            </a:ln>
          </p:spPr>
          <p:txBody>
            <a:bodyPr rtlCol="0" anchor="ctr"/>
            <a:lstStyle/>
            <a:p>
              <a:endParaRPr lang="en-US"/>
            </a:p>
          </p:txBody>
        </p:sp>
      </p:grpSp>
      <p:sp>
        <p:nvSpPr>
          <p:cNvPr id="5" name="TextBox 4">
            <a:extLst>
              <a:ext uri="{FF2B5EF4-FFF2-40B4-BE49-F238E27FC236}">
                <a16:creationId xmlns:a16="http://schemas.microsoft.com/office/drawing/2014/main" id="{CB82CB24-5CE3-0FDE-09AF-FFB3BC67BF52}"/>
              </a:ext>
            </a:extLst>
          </p:cNvPr>
          <p:cNvSpPr txBox="1"/>
          <p:nvPr userDrawn="1"/>
        </p:nvSpPr>
        <p:spPr>
          <a:xfrm>
            <a:off x="5949502" y="1866402"/>
            <a:ext cx="5070799" cy="2687915"/>
          </a:xfrm>
          <a:prstGeom prst="rect">
            <a:avLst/>
          </a:prstGeom>
          <a:noFill/>
        </p:spPr>
        <p:txBody>
          <a:bodyPr wrap="square" lIns="0" tIns="0" rIns="0" bIns="0">
            <a:spAutoFit/>
          </a:bodyPr>
          <a:lstStyle/>
          <a:p>
            <a:pPr>
              <a:lnSpc>
                <a:spcPct val="100000"/>
              </a:lnSpc>
              <a:spcAft>
                <a:spcPts val="800"/>
              </a:spcAft>
            </a:pPr>
            <a:r>
              <a:rPr lang="en-AU" sz="2400" kern="1200" dirty="0">
                <a:solidFill>
                  <a:schemeClr val="accent5"/>
                </a:solidFill>
                <a:latin typeface="+mn-lt"/>
                <a:ea typeface="+mn-ea"/>
                <a:cs typeface="+mn-cs"/>
              </a:rPr>
              <a:t>The confidence you get from having a comprehensive understanding of business is one of the most valuable things I gained from the MBA. </a:t>
            </a:r>
          </a:p>
          <a:p>
            <a:pPr>
              <a:lnSpc>
                <a:spcPct val="100000"/>
              </a:lnSpc>
              <a:spcAft>
                <a:spcPts val="800"/>
              </a:spcAft>
            </a:pPr>
            <a:r>
              <a:rPr lang="en-AU" sz="2400" kern="1200" dirty="0">
                <a:solidFill>
                  <a:schemeClr val="accent5"/>
                </a:solidFill>
                <a:latin typeface="+mn-lt"/>
                <a:ea typeface="+mn-ea"/>
                <a:cs typeface="+mn-cs"/>
              </a:rPr>
              <a:t>You feel like you have all the pieces of the puzzle to make magic things happen and that’s a real gift.</a:t>
            </a:r>
          </a:p>
        </p:txBody>
      </p:sp>
      <p:sp>
        <p:nvSpPr>
          <p:cNvPr id="9" name="TextBox 8">
            <a:extLst>
              <a:ext uri="{FF2B5EF4-FFF2-40B4-BE49-F238E27FC236}">
                <a16:creationId xmlns:a16="http://schemas.microsoft.com/office/drawing/2014/main" id="{8E4BEEB3-789C-976D-E6D2-86929313643C}"/>
              </a:ext>
            </a:extLst>
          </p:cNvPr>
          <p:cNvSpPr txBox="1"/>
          <p:nvPr userDrawn="1"/>
        </p:nvSpPr>
        <p:spPr>
          <a:xfrm>
            <a:off x="5945880" y="5888658"/>
            <a:ext cx="5360134" cy="430887"/>
          </a:xfrm>
          <a:prstGeom prst="rect">
            <a:avLst/>
          </a:prstGeom>
          <a:noFill/>
        </p:spPr>
        <p:txBody>
          <a:bodyPr wrap="square" lIns="0" tIns="0" rIns="0" bIns="0">
            <a:spAutoFit/>
          </a:bodyPr>
          <a:lstStyle/>
          <a:p>
            <a:pPr marL="0" algn="l" defTabSz="914400" rtl="0" eaLnBrk="1" latinLnBrk="0" hangingPunct="1">
              <a:lnSpc>
                <a:spcPct val="100000"/>
              </a:lnSpc>
              <a:spcAft>
                <a:spcPts val="800"/>
              </a:spcAft>
            </a:pPr>
            <a:r>
              <a:rPr lang="en-AU" sz="1400" b="1" kern="1200" dirty="0">
                <a:solidFill>
                  <a:schemeClr val="accent5"/>
                </a:solidFill>
                <a:latin typeface="+mn-lt"/>
                <a:ea typeface="+mn-ea"/>
                <a:cs typeface="+mn-cs"/>
              </a:rPr>
              <a:t>Camilla Roberts</a:t>
            </a:r>
            <a:br>
              <a:rPr lang="en-AU" sz="1400" b="1" kern="1200" dirty="0">
                <a:solidFill>
                  <a:schemeClr val="accent5"/>
                </a:solidFill>
                <a:latin typeface="+mn-lt"/>
                <a:ea typeface="+mn-ea"/>
                <a:cs typeface="+mn-cs"/>
              </a:rPr>
            </a:br>
            <a:r>
              <a:rPr lang="en-AU" sz="1400" b="0" kern="1200" dirty="0">
                <a:solidFill>
                  <a:schemeClr val="accent5"/>
                </a:solidFill>
                <a:latin typeface="+mn-lt"/>
                <a:ea typeface="+mn-ea"/>
                <a:cs typeface="+mn-cs"/>
              </a:rPr>
              <a:t>Chief Executive Officer and Founder, Scale Impact </a:t>
            </a:r>
          </a:p>
        </p:txBody>
      </p:sp>
    </p:spTree>
    <p:extLst>
      <p:ext uri="{BB962C8B-B14F-4D97-AF65-F5344CB8AC3E}">
        <p14:creationId xmlns:p14="http://schemas.microsoft.com/office/powerpoint/2010/main" val="18424684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stimonial 8">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D96B4C1-7B9B-66EC-DBA6-9EDADEE0227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34369" y="1488288"/>
            <a:ext cx="4523070" cy="4783467"/>
          </a:xfrm>
          <a:custGeom>
            <a:avLst/>
            <a:gdLst>
              <a:gd name="connsiteX0" fmla="*/ 0 w 4523070"/>
              <a:gd name="connsiteY0" fmla="*/ 0 h 4783467"/>
              <a:gd name="connsiteX1" fmla="*/ 4523070 w 4523070"/>
              <a:gd name="connsiteY1" fmla="*/ 0 h 4783467"/>
              <a:gd name="connsiteX2" fmla="*/ 4523070 w 4523070"/>
              <a:gd name="connsiteY2" fmla="*/ 4783467 h 4783467"/>
              <a:gd name="connsiteX3" fmla="*/ 2033704 w 4523070"/>
              <a:gd name="connsiteY3" fmla="*/ 4783467 h 4783467"/>
              <a:gd name="connsiteX4" fmla="*/ 2033704 w 4523070"/>
              <a:gd name="connsiteY4" fmla="*/ 4783341 h 4783467"/>
              <a:gd name="connsiteX5" fmla="*/ 1913093 w 4523070"/>
              <a:gd name="connsiteY5" fmla="*/ 4783341 h 4783467"/>
              <a:gd name="connsiteX6" fmla="*/ 8971 w 4523070"/>
              <a:gd name="connsiteY6" fmla="*/ 2768992 h 4783467"/>
              <a:gd name="connsiteX7" fmla="*/ 0 w 4523070"/>
              <a:gd name="connsiteY7" fmla="*/ 2601114 h 4783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23070" h="4783467">
                <a:moveTo>
                  <a:pt x="0" y="0"/>
                </a:moveTo>
                <a:lnTo>
                  <a:pt x="4523070" y="0"/>
                </a:lnTo>
                <a:lnTo>
                  <a:pt x="4523070" y="4783467"/>
                </a:lnTo>
                <a:lnTo>
                  <a:pt x="2033704" y="4783467"/>
                </a:lnTo>
                <a:lnTo>
                  <a:pt x="2033704" y="4783341"/>
                </a:lnTo>
                <a:lnTo>
                  <a:pt x="1913093" y="4783341"/>
                </a:lnTo>
                <a:cubicBezTo>
                  <a:pt x="868199" y="4465394"/>
                  <a:pt x="100812" y="3632561"/>
                  <a:pt x="8971" y="2768992"/>
                </a:cubicBezTo>
                <a:lnTo>
                  <a:pt x="0" y="2601114"/>
                </a:lnTo>
                <a:close/>
              </a:path>
            </a:pathLst>
          </a:custGeom>
        </p:spPr>
      </p:pic>
      <p:pic>
        <p:nvPicPr>
          <p:cNvPr id="7" name="Picture 6">
            <a:extLst>
              <a:ext uri="{FF2B5EF4-FFF2-40B4-BE49-F238E27FC236}">
                <a16:creationId xmlns:a16="http://schemas.microsoft.com/office/drawing/2014/main" id="{18CC4667-55D5-97A5-186C-EB8C1F774953}"/>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634369" y="506736"/>
            <a:ext cx="1557638" cy="408560"/>
          </a:xfrm>
          <a:prstGeom prst="rect">
            <a:avLst/>
          </a:prstGeom>
        </p:spPr>
      </p:pic>
      <p:pic>
        <p:nvPicPr>
          <p:cNvPr id="8" name="Picture 7">
            <a:extLst>
              <a:ext uri="{FF2B5EF4-FFF2-40B4-BE49-F238E27FC236}">
                <a16:creationId xmlns:a16="http://schemas.microsoft.com/office/drawing/2014/main" id="{0DD9EC50-9B4D-663E-DF46-E3B1E30D0896}"/>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9323885" y="450287"/>
            <a:ext cx="2233740" cy="215759"/>
          </a:xfrm>
          <a:prstGeom prst="rect">
            <a:avLst/>
          </a:prstGeom>
        </p:spPr>
      </p:pic>
      <p:grpSp>
        <p:nvGrpSpPr>
          <p:cNvPr id="11" name="Graphic 7">
            <a:extLst>
              <a:ext uri="{FF2B5EF4-FFF2-40B4-BE49-F238E27FC236}">
                <a16:creationId xmlns:a16="http://schemas.microsoft.com/office/drawing/2014/main" id="{FF12C3FE-0D25-12E8-8F68-DDDACA54EB26}"/>
              </a:ext>
            </a:extLst>
          </p:cNvPr>
          <p:cNvGrpSpPr/>
          <p:nvPr userDrawn="1"/>
        </p:nvGrpSpPr>
        <p:grpSpPr>
          <a:xfrm>
            <a:off x="5945880" y="1494262"/>
            <a:ext cx="300240" cy="239743"/>
            <a:chOff x="2314844" y="824493"/>
            <a:chExt cx="439389" cy="350854"/>
          </a:xfrm>
          <a:noFill/>
        </p:grpSpPr>
        <p:sp>
          <p:nvSpPr>
            <p:cNvPr id="12" name="Freeform 11">
              <a:extLst>
                <a:ext uri="{FF2B5EF4-FFF2-40B4-BE49-F238E27FC236}">
                  <a16:creationId xmlns:a16="http://schemas.microsoft.com/office/drawing/2014/main" id="{40FF587F-8EB4-47B1-22C5-8ABC5020B032}"/>
                </a:ext>
              </a:extLst>
            </p:cNvPr>
            <p:cNvSpPr/>
            <p:nvPr/>
          </p:nvSpPr>
          <p:spPr>
            <a:xfrm>
              <a:off x="2314844" y="824493"/>
              <a:ext cx="170771" cy="309213"/>
            </a:xfrm>
            <a:custGeom>
              <a:avLst/>
              <a:gdLst>
                <a:gd name="connsiteX0" fmla="*/ 170771 w 170771"/>
                <a:gd name="connsiteY0" fmla="*/ 0 h 309213"/>
                <a:gd name="connsiteX1" fmla="*/ 85386 w 170771"/>
                <a:gd name="connsiteY1" fmla="*/ 0 h 309213"/>
                <a:gd name="connsiteX2" fmla="*/ 0 w 170771"/>
                <a:gd name="connsiteY2" fmla="*/ 138495 h 309213"/>
                <a:gd name="connsiteX3" fmla="*/ 0 w 170771"/>
                <a:gd name="connsiteY3" fmla="*/ 309214 h 309213"/>
              </a:gdLst>
              <a:ahLst/>
              <a:cxnLst>
                <a:cxn ang="0">
                  <a:pos x="connsiteX0" y="connsiteY0"/>
                </a:cxn>
                <a:cxn ang="0">
                  <a:pos x="connsiteX1" y="connsiteY1"/>
                </a:cxn>
                <a:cxn ang="0">
                  <a:pos x="connsiteX2" y="connsiteY2"/>
                </a:cxn>
                <a:cxn ang="0">
                  <a:pos x="connsiteX3" y="connsiteY3"/>
                </a:cxn>
              </a:cxnLst>
              <a:rect l="l" t="t" r="r" b="b"/>
              <a:pathLst>
                <a:path w="170771" h="309213">
                  <a:moveTo>
                    <a:pt x="170771" y="0"/>
                  </a:moveTo>
                  <a:lnTo>
                    <a:pt x="85386" y="0"/>
                  </a:lnTo>
                  <a:cubicBezTo>
                    <a:pt x="38216" y="0"/>
                    <a:pt x="0" y="62046"/>
                    <a:pt x="0" y="138495"/>
                  </a:cubicBezTo>
                  <a:lnTo>
                    <a:pt x="0" y="309214"/>
                  </a:lnTo>
                </a:path>
              </a:pathLst>
            </a:custGeom>
            <a:noFill/>
            <a:ln w="18462" cap="rnd">
              <a:solidFill>
                <a:srgbClr val="BA9C64"/>
              </a:solidFill>
              <a:prstDash val="solid"/>
              <a:round/>
            </a:ln>
          </p:spPr>
          <p:txBody>
            <a:bodyPr rtlCol="0" anchor="ctr"/>
            <a:lstStyle/>
            <a:p>
              <a:endParaRPr lang="en-US"/>
            </a:p>
          </p:txBody>
        </p:sp>
        <p:sp>
          <p:nvSpPr>
            <p:cNvPr id="13" name="Freeform 12">
              <a:extLst>
                <a:ext uri="{FF2B5EF4-FFF2-40B4-BE49-F238E27FC236}">
                  <a16:creationId xmlns:a16="http://schemas.microsoft.com/office/drawing/2014/main" id="{D06772CD-C5F5-534C-7610-6468DADBD98B}"/>
                </a:ext>
              </a:extLst>
            </p:cNvPr>
            <p:cNvSpPr/>
            <p:nvPr/>
          </p:nvSpPr>
          <p:spPr>
            <a:xfrm>
              <a:off x="2314937" y="943507"/>
              <a:ext cx="170771" cy="231841"/>
            </a:xfrm>
            <a:custGeom>
              <a:avLst/>
              <a:gdLst>
                <a:gd name="connsiteX0" fmla="*/ 0 w 170771"/>
                <a:gd name="connsiteY0" fmla="*/ 0 h 231841"/>
                <a:gd name="connsiteX1" fmla="*/ 170771 w 170771"/>
                <a:gd name="connsiteY1" fmla="*/ 0 h 231841"/>
                <a:gd name="connsiteX2" fmla="*/ 170771 w 170771"/>
                <a:gd name="connsiteY2" fmla="*/ 231841 h 231841"/>
                <a:gd name="connsiteX3" fmla="*/ 0 w 170771"/>
                <a:gd name="connsiteY3" fmla="*/ 231841 h 231841"/>
              </a:gdLst>
              <a:ahLst/>
              <a:cxnLst>
                <a:cxn ang="0">
                  <a:pos x="connsiteX0" y="connsiteY0"/>
                </a:cxn>
                <a:cxn ang="0">
                  <a:pos x="connsiteX1" y="connsiteY1"/>
                </a:cxn>
                <a:cxn ang="0">
                  <a:pos x="connsiteX2" y="connsiteY2"/>
                </a:cxn>
                <a:cxn ang="0">
                  <a:pos x="connsiteX3" y="connsiteY3"/>
                </a:cxn>
              </a:cxnLst>
              <a:rect l="l" t="t" r="r" b="b"/>
              <a:pathLst>
                <a:path w="170771" h="231841">
                  <a:moveTo>
                    <a:pt x="0" y="0"/>
                  </a:moveTo>
                  <a:lnTo>
                    <a:pt x="170771" y="0"/>
                  </a:lnTo>
                  <a:lnTo>
                    <a:pt x="170771" y="231841"/>
                  </a:lnTo>
                  <a:lnTo>
                    <a:pt x="0" y="231841"/>
                  </a:lnTo>
                  <a:close/>
                </a:path>
              </a:pathLst>
            </a:custGeom>
            <a:noFill/>
            <a:ln w="18462" cap="rnd">
              <a:solidFill>
                <a:srgbClr val="BA9C64"/>
              </a:solidFill>
              <a:prstDash val="solid"/>
              <a:round/>
            </a:ln>
          </p:spPr>
          <p:txBody>
            <a:bodyPr rtlCol="0" anchor="ctr"/>
            <a:lstStyle/>
            <a:p>
              <a:endParaRPr lang="en-US"/>
            </a:p>
          </p:txBody>
        </p:sp>
        <p:sp>
          <p:nvSpPr>
            <p:cNvPr id="14" name="Freeform 13">
              <a:extLst>
                <a:ext uri="{FF2B5EF4-FFF2-40B4-BE49-F238E27FC236}">
                  <a16:creationId xmlns:a16="http://schemas.microsoft.com/office/drawing/2014/main" id="{3DB2E63D-6FA8-754B-A894-CC9FBC05EEC1}"/>
                </a:ext>
              </a:extLst>
            </p:cNvPr>
            <p:cNvSpPr/>
            <p:nvPr/>
          </p:nvSpPr>
          <p:spPr>
            <a:xfrm>
              <a:off x="2583463" y="824493"/>
              <a:ext cx="170678" cy="294348"/>
            </a:xfrm>
            <a:custGeom>
              <a:avLst/>
              <a:gdLst>
                <a:gd name="connsiteX0" fmla="*/ 170679 w 170678"/>
                <a:gd name="connsiteY0" fmla="*/ 0 h 294348"/>
                <a:gd name="connsiteX1" fmla="*/ 85386 w 170678"/>
                <a:gd name="connsiteY1" fmla="*/ 0 h 294348"/>
                <a:gd name="connsiteX2" fmla="*/ 0 w 170678"/>
                <a:gd name="connsiteY2" fmla="*/ 129262 h 294348"/>
                <a:gd name="connsiteX3" fmla="*/ 0 w 170678"/>
                <a:gd name="connsiteY3" fmla="*/ 294349 h 294348"/>
              </a:gdLst>
              <a:ahLst/>
              <a:cxnLst>
                <a:cxn ang="0">
                  <a:pos x="connsiteX0" y="connsiteY0"/>
                </a:cxn>
                <a:cxn ang="0">
                  <a:pos x="connsiteX1" y="connsiteY1"/>
                </a:cxn>
                <a:cxn ang="0">
                  <a:pos x="connsiteX2" y="connsiteY2"/>
                </a:cxn>
                <a:cxn ang="0">
                  <a:pos x="connsiteX3" y="connsiteY3"/>
                </a:cxn>
              </a:cxnLst>
              <a:rect l="l" t="t" r="r" b="b"/>
              <a:pathLst>
                <a:path w="170678" h="294348">
                  <a:moveTo>
                    <a:pt x="170679" y="0"/>
                  </a:moveTo>
                  <a:lnTo>
                    <a:pt x="85386" y="0"/>
                  </a:lnTo>
                  <a:cubicBezTo>
                    <a:pt x="38216" y="0"/>
                    <a:pt x="0" y="57891"/>
                    <a:pt x="0" y="129262"/>
                  </a:cubicBezTo>
                  <a:lnTo>
                    <a:pt x="0" y="294349"/>
                  </a:lnTo>
                </a:path>
              </a:pathLst>
            </a:custGeom>
            <a:noFill/>
            <a:ln w="18462" cap="rnd">
              <a:solidFill>
                <a:srgbClr val="BA9C64"/>
              </a:solidFill>
              <a:prstDash val="solid"/>
              <a:round/>
            </a:ln>
          </p:spPr>
          <p:txBody>
            <a:bodyPr rtlCol="0" anchor="ctr"/>
            <a:lstStyle/>
            <a:p>
              <a:endParaRPr lang="en-US"/>
            </a:p>
          </p:txBody>
        </p:sp>
        <p:sp>
          <p:nvSpPr>
            <p:cNvPr id="15" name="Freeform 14">
              <a:extLst>
                <a:ext uri="{FF2B5EF4-FFF2-40B4-BE49-F238E27FC236}">
                  <a16:creationId xmlns:a16="http://schemas.microsoft.com/office/drawing/2014/main" id="{CA6EA7D1-41D4-1CC9-B238-9F5FA15CC3BF}"/>
                </a:ext>
              </a:extLst>
            </p:cNvPr>
            <p:cNvSpPr/>
            <p:nvPr/>
          </p:nvSpPr>
          <p:spPr>
            <a:xfrm>
              <a:off x="2583463" y="943507"/>
              <a:ext cx="170771" cy="231841"/>
            </a:xfrm>
            <a:custGeom>
              <a:avLst/>
              <a:gdLst>
                <a:gd name="connsiteX0" fmla="*/ 0 w 170771"/>
                <a:gd name="connsiteY0" fmla="*/ 0 h 231841"/>
                <a:gd name="connsiteX1" fmla="*/ 170771 w 170771"/>
                <a:gd name="connsiteY1" fmla="*/ 0 h 231841"/>
                <a:gd name="connsiteX2" fmla="*/ 170771 w 170771"/>
                <a:gd name="connsiteY2" fmla="*/ 231841 h 231841"/>
                <a:gd name="connsiteX3" fmla="*/ 0 w 170771"/>
                <a:gd name="connsiteY3" fmla="*/ 231841 h 231841"/>
              </a:gdLst>
              <a:ahLst/>
              <a:cxnLst>
                <a:cxn ang="0">
                  <a:pos x="connsiteX0" y="connsiteY0"/>
                </a:cxn>
                <a:cxn ang="0">
                  <a:pos x="connsiteX1" y="connsiteY1"/>
                </a:cxn>
                <a:cxn ang="0">
                  <a:pos x="connsiteX2" y="connsiteY2"/>
                </a:cxn>
                <a:cxn ang="0">
                  <a:pos x="connsiteX3" y="connsiteY3"/>
                </a:cxn>
              </a:cxnLst>
              <a:rect l="l" t="t" r="r" b="b"/>
              <a:pathLst>
                <a:path w="170771" h="231841">
                  <a:moveTo>
                    <a:pt x="0" y="0"/>
                  </a:moveTo>
                  <a:lnTo>
                    <a:pt x="170771" y="0"/>
                  </a:lnTo>
                  <a:lnTo>
                    <a:pt x="170771" y="231841"/>
                  </a:lnTo>
                  <a:lnTo>
                    <a:pt x="0" y="231841"/>
                  </a:lnTo>
                  <a:close/>
                </a:path>
              </a:pathLst>
            </a:custGeom>
            <a:noFill/>
            <a:ln w="18462" cap="rnd">
              <a:solidFill>
                <a:srgbClr val="BA9C64"/>
              </a:solidFill>
              <a:prstDash val="solid"/>
              <a:round/>
            </a:ln>
          </p:spPr>
          <p:txBody>
            <a:bodyPr rtlCol="0" anchor="ctr"/>
            <a:lstStyle/>
            <a:p>
              <a:endParaRPr lang="en-US"/>
            </a:p>
          </p:txBody>
        </p:sp>
      </p:grpSp>
      <p:grpSp>
        <p:nvGrpSpPr>
          <p:cNvPr id="16" name="Graphic 7">
            <a:extLst>
              <a:ext uri="{FF2B5EF4-FFF2-40B4-BE49-F238E27FC236}">
                <a16:creationId xmlns:a16="http://schemas.microsoft.com/office/drawing/2014/main" id="{AC2B9C5C-D21F-63BD-74C5-A3179A8895BD}"/>
              </a:ext>
            </a:extLst>
          </p:cNvPr>
          <p:cNvGrpSpPr/>
          <p:nvPr userDrawn="1"/>
        </p:nvGrpSpPr>
        <p:grpSpPr>
          <a:xfrm>
            <a:off x="5945911" y="4612576"/>
            <a:ext cx="300177" cy="239743"/>
            <a:chOff x="2911067" y="824493"/>
            <a:chExt cx="439297" cy="350854"/>
          </a:xfrm>
          <a:noFill/>
        </p:grpSpPr>
        <p:sp>
          <p:nvSpPr>
            <p:cNvPr id="17" name="Freeform 16">
              <a:extLst>
                <a:ext uri="{FF2B5EF4-FFF2-40B4-BE49-F238E27FC236}">
                  <a16:creationId xmlns:a16="http://schemas.microsoft.com/office/drawing/2014/main" id="{553642F2-25FD-EB59-7F17-B26E60F539B4}"/>
                </a:ext>
              </a:extLst>
            </p:cNvPr>
            <p:cNvSpPr/>
            <p:nvPr/>
          </p:nvSpPr>
          <p:spPr>
            <a:xfrm>
              <a:off x="3179593" y="866134"/>
              <a:ext cx="170771" cy="309213"/>
            </a:xfrm>
            <a:custGeom>
              <a:avLst/>
              <a:gdLst>
                <a:gd name="connsiteX0" fmla="*/ 0 w 170771"/>
                <a:gd name="connsiteY0" fmla="*/ 309214 h 309213"/>
                <a:gd name="connsiteX1" fmla="*/ 85386 w 170771"/>
                <a:gd name="connsiteY1" fmla="*/ 309214 h 309213"/>
                <a:gd name="connsiteX2" fmla="*/ 170771 w 170771"/>
                <a:gd name="connsiteY2" fmla="*/ 170719 h 309213"/>
                <a:gd name="connsiteX3" fmla="*/ 170771 w 170771"/>
                <a:gd name="connsiteY3" fmla="*/ 0 h 309213"/>
              </a:gdLst>
              <a:ahLst/>
              <a:cxnLst>
                <a:cxn ang="0">
                  <a:pos x="connsiteX0" y="connsiteY0"/>
                </a:cxn>
                <a:cxn ang="0">
                  <a:pos x="connsiteX1" y="connsiteY1"/>
                </a:cxn>
                <a:cxn ang="0">
                  <a:pos x="connsiteX2" y="connsiteY2"/>
                </a:cxn>
                <a:cxn ang="0">
                  <a:pos x="connsiteX3" y="connsiteY3"/>
                </a:cxn>
              </a:cxnLst>
              <a:rect l="l" t="t" r="r" b="b"/>
              <a:pathLst>
                <a:path w="170771" h="309213">
                  <a:moveTo>
                    <a:pt x="0" y="309214"/>
                  </a:moveTo>
                  <a:lnTo>
                    <a:pt x="85386" y="309214"/>
                  </a:lnTo>
                  <a:cubicBezTo>
                    <a:pt x="132556" y="309214"/>
                    <a:pt x="170771" y="247168"/>
                    <a:pt x="170771" y="170719"/>
                  </a:cubicBezTo>
                  <a:lnTo>
                    <a:pt x="170771" y="0"/>
                  </a:lnTo>
                </a:path>
              </a:pathLst>
            </a:custGeom>
            <a:noFill/>
            <a:ln w="18462" cap="rnd">
              <a:solidFill>
                <a:srgbClr val="BA9C64"/>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BF240885-7DF1-6AED-6FCE-678A73DA0333}"/>
                </a:ext>
              </a:extLst>
            </p:cNvPr>
            <p:cNvSpPr/>
            <p:nvPr/>
          </p:nvSpPr>
          <p:spPr>
            <a:xfrm>
              <a:off x="3179593" y="824493"/>
              <a:ext cx="170771" cy="231841"/>
            </a:xfrm>
            <a:custGeom>
              <a:avLst/>
              <a:gdLst>
                <a:gd name="connsiteX0" fmla="*/ 0 w 170771"/>
                <a:gd name="connsiteY0" fmla="*/ 0 h 231841"/>
                <a:gd name="connsiteX1" fmla="*/ 170771 w 170771"/>
                <a:gd name="connsiteY1" fmla="*/ 0 h 231841"/>
                <a:gd name="connsiteX2" fmla="*/ 170771 w 170771"/>
                <a:gd name="connsiteY2" fmla="*/ 231841 h 231841"/>
                <a:gd name="connsiteX3" fmla="*/ 0 w 170771"/>
                <a:gd name="connsiteY3" fmla="*/ 231841 h 231841"/>
              </a:gdLst>
              <a:ahLst/>
              <a:cxnLst>
                <a:cxn ang="0">
                  <a:pos x="connsiteX0" y="connsiteY0"/>
                </a:cxn>
                <a:cxn ang="0">
                  <a:pos x="connsiteX1" y="connsiteY1"/>
                </a:cxn>
                <a:cxn ang="0">
                  <a:pos x="connsiteX2" y="connsiteY2"/>
                </a:cxn>
                <a:cxn ang="0">
                  <a:pos x="connsiteX3" y="connsiteY3"/>
                </a:cxn>
              </a:cxnLst>
              <a:rect l="l" t="t" r="r" b="b"/>
              <a:pathLst>
                <a:path w="170771" h="231841">
                  <a:moveTo>
                    <a:pt x="0" y="0"/>
                  </a:moveTo>
                  <a:lnTo>
                    <a:pt x="170771" y="0"/>
                  </a:lnTo>
                  <a:lnTo>
                    <a:pt x="170771" y="231841"/>
                  </a:lnTo>
                  <a:lnTo>
                    <a:pt x="0" y="231841"/>
                  </a:lnTo>
                  <a:close/>
                </a:path>
              </a:pathLst>
            </a:custGeom>
            <a:noFill/>
            <a:ln w="18462" cap="rnd">
              <a:solidFill>
                <a:srgbClr val="BA9C64"/>
              </a:solidFill>
              <a:prstDash val="solid"/>
              <a:round/>
            </a:ln>
          </p:spPr>
          <p:txBody>
            <a:bodyPr rtlCol="0" anchor="ctr"/>
            <a:lstStyle/>
            <a:p>
              <a:endParaRPr lang="en-US"/>
            </a:p>
          </p:txBody>
        </p:sp>
        <p:sp>
          <p:nvSpPr>
            <p:cNvPr id="19" name="Freeform 18">
              <a:extLst>
                <a:ext uri="{FF2B5EF4-FFF2-40B4-BE49-F238E27FC236}">
                  <a16:creationId xmlns:a16="http://schemas.microsoft.com/office/drawing/2014/main" id="{69929795-F37B-08D0-8A16-8B69C6C2DCBB}"/>
                </a:ext>
              </a:extLst>
            </p:cNvPr>
            <p:cNvSpPr/>
            <p:nvPr/>
          </p:nvSpPr>
          <p:spPr>
            <a:xfrm>
              <a:off x="2911067" y="880999"/>
              <a:ext cx="170771" cy="294348"/>
            </a:xfrm>
            <a:custGeom>
              <a:avLst/>
              <a:gdLst>
                <a:gd name="connsiteX0" fmla="*/ 0 w 170771"/>
                <a:gd name="connsiteY0" fmla="*/ 294349 h 294348"/>
                <a:gd name="connsiteX1" fmla="*/ 85386 w 170771"/>
                <a:gd name="connsiteY1" fmla="*/ 294349 h 294348"/>
                <a:gd name="connsiteX2" fmla="*/ 170771 w 170771"/>
                <a:gd name="connsiteY2" fmla="*/ 165086 h 294348"/>
                <a:gd name="connsiteX3" fmla="*/ 170771 w 170771"/>
                <a:gd name="connsiteY3" fmla="*/ 0 h 294348"/>
              </a:gdLst>
              <a:ahLst/>
              <a:cxnLst>
                <a:cxn ang="0">
                  <a:pos x="connsiteX0" y="connsiteY0"/>
                </a:cxn>
                <a:cxn ang="0">
                  <a:pos x="connsiteX1" y="connsiteY1"/>
                </a:cxn>
                <a:cxn ang="0">
                  <a:pos x="connsiteX2" y="connsiteY2"/>
                </a:cxn>
                <a:cxn ang="0">
                  <a:pos x="connsiteX3" y="connsiteY3"/>
                </a:cxn>
              </a:cxnLst>
              <a:rect l="l" t="t" r="r" b="b"/>
              <a:pathLst>
                <a:path w="170771" h="294348">
                  <a:moveTo>
                    <a:pt x="0" y="294349"/>
                  </a:moveTo>
                  <a:lnTo>
                    <a:pt x="85386" y="294349"/>
                  </a:lnTo>
                  <a:cubicBezTo>
                    <a:pt x="132555" y="294349"/>
                    <a:pt x="170771" y="236458"/>
                    <a:pt x="170771" y="165086"/>
                  </a:cubicBezTo>
                  <a:lnTo>
                    <a:pt x="170771" y="0"/>
                  </a:lnTo>
                </a:path>
              </a:pathLst>
            </a:custGeom>
            <a:noFill/>
            <a:ln w="18462" cap="rnd">
              <a:solidFill>
                <a:srgbClr val="BA9C64"/>
              </a:solidFill>
              <a:prstDash val="solid"/>
              <a:round/>
            </a:ln>
          </p:spPr>
          <p:txBody>
            <a:bodyPr rtlCol="0" anchor="ctr"/>
            <a:lstStyle/>
            <a:p>
              <a:endParaRPr lang="en-US"/>
            </a:p>
          </p:txBody>
        </p:sp>
        <p:sp>
          <p:nvSpPr>
            <p:cNvPr id="20" name="Freeform 19">
              <a:extLst>
                <a:ext uri="{FF2B5EF4-FFF2-40B4-BE49-F238E27FC236}">
                  <a16:creationId xmlns:a16="http://schemas.microsoft.com/office/drawing/2014/main" id="{A420B655-5DF9-6839-6420-EAD1889AF0DA}"/>
                </a:ext>
              </a:extLst>
            </p:cNvPr>
            <p:cNvSpPr/>
            <p:nvPr/>
          </p:nvSpPr>
          <p:spPr>
            <a:xfrm>
              <a:off x="2911067" y="824493"/>
              <a:ext cx="170771" cy="231841"/>
            </a:xfrm>
            <a:custGeom>
              <a:avLst/>
              <a:gdLst>
                <a:gd name="connsiteX0" fmla="*/ 0 w 170771"/>
                <a:gd name="connsiteY0" fmla="*/ 0 h 231841"/>
                <a:gd name="connsiteX1" fmla="*/ 170771 w 170771"/>
                <a:gd name="connsiteY1" fmla="*/ 0 h 231841"/>
                <a:gd name="connsiteX2" fmla="*/ 170771 w 170771"/>
                <a:gd name="connsiteY2" fmla="*/ 231841 h 231841"/>
                <a:gd name="connsiteX3" fmla="*/ 0 w 170771"/>
                <a:gd name="connsiteY3" fmla="*/ 231841 h 231841"/>
              </a:gdLst>
              <a:ahLst/>
              <a:cxnLst>
                <a:cxn ang="0">
                  <a:pos x="connsiteX0" y="connsiteY0"/>
                </a:cxn>
                <a:cxn ang="0">
                  <a:pos x="connsiteX1" y="connsiteY1"/>
                </a:cxn>
                <a:cxn ang="0">
                  <a:pos x="connsiteX2" y="connsiteY2"/>
                </a:cxn>
                <a:cxn ang="0">
                  <a:pos x="connsiteX3" y="connsiteY3"/>
                </a:cxn>
              </a:cxnLst>
              <a:rect l="l" t="t" r="r" b="b"/>
              <a:pathLst>
                <a:path w="170771" h="231841">
                  <a:moveTo>
                    <a:pt x="0" y="0"/>
                  </a:moveTo>
                  <a:lnTo>
                    <a:pt x="170771" y="0"/>
                  </a:lnTo>
                  <a:lnTo>
                    <a:pt x="170771" y="231841"/>
                  </a:lnTo>
                  <a:lnTo>
                    <a:pt x="0" y="231841"/>
                  </a:lnTo>
                  <a:close/>
                </a:path>
              </a:pathLst>
            </a:custGeom>
            <a:noFill/>
            <a:ln w="18462" cap="rnd">
              <a:solidFill>
                <a:srgbClr val="BA9C64"/>
              </a:solidFill>
              <a:prstDash val="solid"/>
              <a:round/>
            </a:ln>
          </p:spPr>
          <p:txBody>
            <a:bodyPr rtlCol="0" anchor="ctr"/>
            <a:lstStyle/>
            <a:p>
              <a:endParaRPr lang="en-US"/>
            </a:p>
          </p:txBody>
        </p:sp>
      </p:grpSp>
      <p:sp>
        <p:nvSpPr>
          <p:cNvPr id="5" name="TextBox 4">
            <a:extLst>
              <a:ext uri="{FF2B5EF4-FFF2-40B4-BE49-F238E27FC236}">
                <a16:creationId xmlns:a16="http://schemas.microsoft.com/office/drawing/2014/main" id="{CB82CB24-5CE3-0FDE-09AF-FFB3BC67BF52}"/>
              </a:ext>
            </a:extLst>
          </p:cNvPr>
          <p:cNvSpPr txBox="1"/>
          <p:nvPr userDrawn="1"/>
        </p:nvSpPr>
        <p:spPr>
          <a:xfrm>
            <a:off x="5949502" y="1866402"/>
            <a:ext cx="5181903" cy="2585323"/>
          </a:xfrm>
          <a:prstGeom prst="rect">
            <a:avLst/>
          </a:prstGeom>
          <a:noFill/>
        </p:spPr>
        <p:txBody>
          <a:bodyPr wrap="square" lIns="0" tIns="0" rIns="0" bIns="0">
            <a:spAutoFit/>
          </a:bodyPr>
          <a:lstStyle/>
          <a:p>
            <a:pPr lvl="0">
              <a:spcAft>
                <a:spcPts val="800"/>
              </a:spcAft>
            </a:pPr>
            <a:r>
              <a:rPr lang="en-AU" sz="2400" kern="1200" dirty="0">
                <a:solidFill>
                  <a:schemeClr val="accent5"/>
                </a:solidFill>
                <a:latin typeface="+mn-lt"/>
                <a:ea typeface="+mn-ea"/>
                <a:cs typeface="+mn-cs"/>
              </a:rPr>
              <a:t>I was initially concerned about balancing full-time work and part-time study, but the UQ MBA Team quickly alleviated my concerns by outlining all the different flexible course options that could accommodate a busy work and life schedule.</a:t>
            </a:r>
          </a:p>
        </p:txBody>
      </p:sp>
      <p:sp>
        <p:nvSpPr>
          <p:cNvPr id="9" name="TextBox 8">
            <a:extLst>
              <a:ext uri="{FF2B5EF4-FFF2-40B4-BE49-F238E27FC236}">
                <a16:creationId xmlns:a16="http://schemas.microsoft.com/office/drawing/2014/main" id="{8E4BEEB3-789C-976D-E6D2-86929313643C}"/>
              </a:ext>
            </a:extLst>
          </p:cNvPr>
          <p:cNvSpPr txBox="1"/>
          <p:nvPr userDrawn="1"/>
        </p:nvSpPr>
        <p:spPr>
          <a:xfrm>
            <a:off x="5945880" y="5887361"/>
            <a:ext cx="5360134" cy="430887"/>
          </a:xfrm>
          <a:prstGeom prst="rect">
            <a:avLst/>
          </a:prstGeom>
          <a:noFill/>
        </p:spPr>
        <p:txBody>
          <a:bodyPr wrap="square" lIns="0" tIns="0" rIns="0" bIns="0">
            <a:spAutoFit/>
          </a:bodyPr>
          <a:lstStyle/>
          <a:p>
            <a:pPr marL="0" algn="l" defTabSz="914400" rtl="0" eaLnBrk="1" latinLnBrk="0" hangingPunct="1">
              <a:lnSpc>
                <a:spcPct val="100000"/>
              </a:lnSpc>
              <a:spcAft>
                <a:spcPts val="800"/>
              </a:spcAft>
            </a:pPr>
            <a:r>
              <a:rPr lang="en-AU" sz="1400" b="1" kern="1200" dirty="0">
                <a:solidFill>
                  <a:schemeClr val="accent5"/>
                </a:solidFill>
                <a:latin typeface="+mn-lt"/>
                <a:ea typeface="+mn-ea"/>
                <a:cs typeface="+mn-cs"/>
              </a:rPr>
              <a:t>Alexandra Fyfe</a:t>
            </a:r>
            <a:br>
              <a:rPr lang="en-AU" sz="1400" b="1" kern="1200" dirty="0">
                <a:solidFill>
                  <a:schemeClr val="accent5"/>
                </a:solidFill>
                <a:latin typeface="+mn-lt"/>
                <a:ea typeface="+mn-ea"/>
                <a:cs typeface="+mn-cs"/>
              </a:rPr>
            </a:br>
            <a:r>
              <a:rPr lang="en-AU" sz="1400" b="0" kern="1200" dirty="0">
                <a:solidFill>
                  <a:schemeClr val="accent5"/>
                </a:solidFill>
                <a:latin typeface="+mn-lt"/>
                <a:ea typeface="+mn-ea"/>
                <a:cs typeface="+mn-cs"/>
              </a:rPr>
              <a:t>Senior</a:t>
            </a:r>
            <a:r>
              <a:rPr lang="en-AU" sz="1400" b="1" kern="1200" dirty="0">
                <a:solidFill>
                  <a:schemeClr val="accent5"/>
                </a:solidFill>
                <a:latin typeface="+mn-lt"/>
                <a:ea typeface="+mn-ea"/>
                <a:cs typeface="+mn-cs"/>
              </a:rPr>
              <a:t> </a:t>
            </a:r>
            <a:r>
              <a:rPr lang="en-AU" sz="1400" b="0" kern="1200" dirty="0">
                <a:solidFill>
                  <a:schemeClr val="accent5"/>
                </a:solidFill>
                <a:latin typeface="+mn-lt"/>
                <a:ea typeface="+mn-ea"/>
                <a:cs typeface="+mn-cs"/>
              </a:rPr>
              <a:t>Consultant,</a:t>
            </a:r>
            <a:r>
              <a:rPr lang="en-AU" sz="1400" b="1" kern="1200" dirty="0">
                <a:solidFill>
                  <a:schemeClr val="accent5"/>
                </a:solidFill>
                <a:latin typeface="+mn-lt"/>
                <a:ea typeface="+mn-ea"/>
                <a:cs typeface="+mn-cs"/>
              </a:rPr>
              <a:t> </a:t>
            </a:r>
            <a:r>
              <a:rPr lang="en-AU" sz="1400" b="0" kern="1200" dirty="0">
                <a:solidFill>
                  <a:schemeClr val="accent5"/>
                </a:solidFill>
                <a:latin typeface="+mn-lt"/>
                <a:ea typeface="+mn-ea"/>
                <a:cs typeface="+mn-cs"/>
              </a:rPr>
              <a:t>EY</a:t>
            </a:r>
          </a:p>
        </p:txBody>
      </p:sp>
    </p:spTree>
    <p:extLst>
      <p:ext uri="{BB962C8B-B14F-4D97-AF65-F5344CB8AC3E}">
        <p14:creationId xmlns:p14="http://schemas.microsoft.com/office/powerpoint/2010/main" val="6419031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stimonial 9">
    <p:spTree>
      <p:nvGrpSpPr>
        <p:cNvPr id="1" name=""/>
        <p:cNvGrpSpPr/>
        <p:nvPr/>
      </p:nvGrpSpPr>
      <p:grpSpPr>
        <a:xfrm>
          <a:off x="0" y="0"/>
          <a:ext cx="0" cy="0"/>
          <a:chOff x="0" y="0"/>
          <a:chExt cx="0" cy="0"/>
        </a:xfrm>
      </p:grpSpPr>
      <p:pic>
        <p:nvPicPr>
          <p:cNvPr id="6" name="Picture 5" descr="A person sitting in a chair&#10;&#10;Description automatically generated">
            <a:extLst>
              <a:ext uri="{FF2B5EF4-FFF2-40B4-BE49-F238E27FC236}">
                <a16:creationId xmlns:a16="http://schemas.microsoft.com/office/drawing/2014/main" id="{D647C264-FF04-19AD-779E-9ACA7E162A8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34369" y="1488287"/>
            <a:ext cx="4523070" cy="4783467"/>
          </a:xfrm>
          <a:custGeom>
            <a:avLst/>
            <a:gdLst>
              <a:gd name="connsiteX0" fmla="*/ 0 w 4523070"/>
              <a:gd name="connsiteY0" fmla="*/ 0 h 4783467"/>
              <a:gd name="connsiteX1" fmla="*/ 4523070 w 4523070"/>
              <a:gd name="connsiteY1" fmla="*/ 0 h 4783467"/>
              <a:gd name="connsiteX2" fmla="*/ 4523070 w 4523070"/>
              <a:gd name="connsiteY2" fmla="*/ 4783467 h 4783467"/>
              <a:gd name="connsiteX3" fmla="*/ 2033704 w 4523070"/>
              <a:gd name="connsiteY3" fmla="*/ 4783467 h 4783467"/>
              <a:gd name="connsiteX4" fmla="*/ 2033704 w 4523070"/>
              <a:gd name="connsiteY4" fmla="*/ 4783341 h 4783467"/>
              <a:gd name="connsiteX5" fmla="*/ 1913093 w 4523070"/>
              <a:gd name="connsiteY5" fmla="*/ 4783341 h 4783467"/>
              <a:gd name="connsiteX6" fmla="*/ 8971 w 4523070"/>
              <a:gd name="connsiteY6" fmla="*/ 2768992 h 4783467"/>
              <a:gd name="connsiteX7" fmla="*/ 0 w 4523070"/>
              <a:gd name="connsiteY7" fmla="*/ 2601114 h 4783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23070" h="4783467">
                <a:moveTo>
                  <a:pt x="0" y="0"/>
                </a:moveTo>
                <a:lnTo>
                  <a:pt x="4523070" y="0"/>
                </a:lnTo>
                <a:lnTo>
                  <a:pt x="4523070" y="4783467"/>
                </a:lnTo>
                <a:lnTo>
                  <a:pt x="2033704" y="4783467"/>
                </a:lnTo>
                <a:lnTo>
                  <a:pt x="2033704" y="4783341"/>
                </a:lnTo>
                <a:lnTo>
                  <a:pt x="1913093" y="4783341"/>
                </a:lnTo>
                <a:cubicBezTo>
                  <a:pt x="868199" y="4465394"/>
                  <a:pt x="100812" y="3632561"/>
                  <a:pt x="8971" y="2768992"/>
                </a:cubicBezTo>
                <a:lnTo>
                  <a:pt x="0" y="2601114"/>
                </a:lnTo>
                <a:close/>
              </a:path>
            </a:pathLst>
          </a:custGeom>
        </p:spPr>
      </p:pic>
      <p:pic>
        <p:nvPicPr>
          <p:cNvPr id="7" name="Picture 6">
            <a:extLst>
              <a:ext uri="{FF2B5EF4-FFF2-40B4-BE49-F238E27FC236}">
                <a16:creationId xmlns:a16="http://schemas.microsoft.com/office/drawing/2014/main" id="{18CC4667-55D5-97A5-186C-EB8C1F774953}"/>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634369" y="506736"/>
            <a:ext cx="1557638" cy="408560"/>
          </a:xfrm>
          <a:prstGeom prst="rect">
            <a:avLst/>
          </a:prstGeom>
        </p:spPr>
      </p:pic>
      <p:pic>
        <p:nvPicPr>
          <p:cNvPr id="8" name="Picture 7">
            <a:extLst>
              <a:ext uri="{FF2B5EF4-FFF2-40B4-BE49-F238E27FC236}">
                <a16:creationId xmlns:a16="http://schemas.microsoft.com/office/drawing/2014/main" id="{0DD9EC50-9B4D-663E-DF46-E3B1E30D0896}"/>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9323885" y="450287"/>
            <a:ext cx="2233740" cy="215759"/>
          </a:xfrm>
          <a:prstGeom prst="rect">
            <a:avLst/>
          </a:prstGeom>
        </p:spPr>
      </p:pic>
      <p:grpSp>
        <p:nvGrpSpPr>
          <p:cNvPr id="11" name="Graphic 7">
            <a:extLst>
              <a:ext uri="{FF2B5EF4-FFF2-40B4-BE49-F238E27FC236}">
                <a16:creationId xmlns:a16="http://schemas.microsoft.com/office/drawing/2014/main" id="{FF12C3FE-0D25-12E8-8F68-DDDACA54EB26}"/>
              </a:ext>
            </a:extLst>
          </p:cNvPr>
          <p:cNvGrpSpPr/>
          <p:nvPr userDrawn="1"/>
        </p:nvGrpSpPr>
        <p:grpSpPr>
          <a:xfrm>
            <a:off x="5945880" y="1494262"/>
            <a:ext cx="300240" cy="239743"/>
            <a:chOff x="2314844" y="824493"/>
            <a:chExt cx="439389" cy="350854"/>
          </a:xfrm>
          <a:noFill/>
        </p:grpSpPr>
        <p:sp>
          <p:nvSpPr>
            <p:cNvPr id="12" name="Freeform 11">
              <a:extLst>
                <a:ext uri="{FF2B5EF4-FFF2-40B4-BE49-F238E27FC236}">
                  <a16:creationId xmlns:a16="http://schemas.microsoft.com/office/drawing/2014/main" id="{40FF587F-8EB4-47B1-22C5-8ABC5020B032}"/>
                </a:ext>
              </a:extLst>
            </p:cNvPr>
            <p:cNvSpPr/>
            <p:nvPr/>
          </p:nvSpPr>
          <p:spPr>
            <a:xfrm>
              <a:off x="2314844" y="824493"/>
              <a:ext cx="170771" cy="309213"/>
            </a:xfrm>
            <a:custGeom>
              <a:avLst/>
              <a:gdLst>
                <a:gd name="connsiteX0" fmla="*/ 170771 w 170771"/>
                <a:gd name="connsiteY0" fmla="*/ 0 h 309213"/>
                <a:gd name="connsiteX1" fmla="*/ 85386 w 170771"/>
                <a:gd name="connsiteY1" fmla="*/ 0 h 309213"/>
                <a:gd name="connsiteX2" fmla="*/ 0 w 170771"/>
                <a:gd name="connsiteY2" fmla="*/ 138495 h 309213"/>
                <a:gd name="connsiteX3" fmla="*/ 0 w 170771"/>
                <a:gd name="connsiteY3" fmla="*/ 309214 h 309213"/>
              </a:gdLst>
              <a:ahLst/>
              <a:cxnLst>
                <a:cxn ang="0">
                  <a:pos x="connsiteX0" y="connsiteY0"/>
                </a:cxn>
                <a:cxn ang="0">
                  <a:pos x="connsiteX1" y="connsiteY1"/>
                </a:cxn>
                <a:cxn ang="0">
                  <a:pos x="connsiteX2" y="connsiteY2"/>
                </a:cxn>
                <a:cxn ang="0">
                  <a:pos x="connsiteX3" y="connsiteY3"/>
                </a:cxn>
              </a:cxnLst>
              <a:rect l="l" t="t" r="r" b="b"/>
              <a:pathLst>
                <a:path w="170771" h="309213">
                  <a:moveTo>
                    <a:pt x="170771" y="0"/>
                  </a:moveTo>
                  <a:lnTo>
                    <a:pt x="85386" y="0"/>
                  </a:lnTo>
                  <a:cubicBezTo>
                    <a:pt x="38216" y="0"/>
                    <a:pt x="0" y="62046"/>
                    <a:pt x="0" y="138495"/>
                  </a:cubicBezTo>
                  <a:lnTo>
                    <a:pt x="0" y="309214"/>
                  </a:lnTo>
                </a:path>
              </a:pathLst>
            </a:custGeom>
            <a:noFill/>
            <a:ln w="18462" cap="rnd">
              <a:solidFill>
                <a:srgbClr val="BA9C64"/>
              </a:solidFill>
              <a:prstDash val="solid"/>
              <a:round/>
            </a:ln>
          </p:spPr>
          <p:txBody>
            <a:bodyPr rtlCol="0" anchor="ctr"/>
            <a:lstStyle/>
            <a:p>
              <a:endParaRPr lang="en-US"/>
            </a:p>
          </p:txBody>
        </p:sp>
        <p:sp>
          <p:nvSpPr>
            <p:cNvPr id="13" name="Freeform 12">
              <a:extLst>
                <a:ext uri="{FF2B5EF4-FFF2-40B4-BE49-F238E27FC236}">
                  <a16:creationId xmlns:a16="http://schemas.microsoft.com/office/drawing/2014/main" id="{D06772CD-C5F5-534C-7610-6468DADBD98B}"/>
                </a:ext>
              </a:extLst>
            </p:cNvPr>
            <p:cNvSpPr/>
            <p:nvPr/>
          </p:nvSpPr>
          <p:spPr>
            <a:xfrm>
              <a:off x="2314937" y="943507"/>
              <a:ext cx="170771" cy="231841"/>
            </a:xfrm>
            <a:custGeom>
              <a:avLst/>
              <a:gdLst>
                <a:gd name="connsiteX0" fmla="*/ 0 w 170771"/>
                <a:gd name="connsiteY0" fmla="*/ 0 h 231841"/>
                <a:gd name="connsiteX1" fmla="*/ 170771 w 170771"/>
                <a:gd name="connsiteY1" fmla="*/ 0 h 231841"/>
                <a:gd name="connsiteX2" fmla="*/ 170771 w 170771"/>
                <a:gd name="connsiteY2" fmla="*/ 231841 h 231841"/>
                <a:gd name="connsiteX3" fmla="*/ 0 w 170771"/>
                <a:gd name="connsiteY3" fmla="*/ 231841 h 231841"/>
              </a:gdLst>
              <a:ahLst/>
              <a:cxnLst>
                <a:cxn ang="0">
                  <a:pos x="connsiteX0" y="connsiteY0"/>
                </a:cxn>
                <a:cxn ang="0">
                  <a:pos x="connsiteX1" y="connsiteY1"/>
                </a:cxn>
                <a:cxn ang="0">
                  <a:pos x="connsiteX2" y="connsiteY2"/>
                </a:cxn>
                <a:cxn ang="0">
                  <a:pos x="connsiteX3" y="connsiteY3"/>
                </a:cxn>
              </a:cxnLst>
              <a:rect l="l" t="t" r="r" b="b"/>
              <a:pathLst>
                <a:path w="170771" h="231841">
                  <a:moveTo>
                    <a:pt x="0" y="0"/>
                  </a:moveTo>
                  <a:lnTo>
                    <a:pt x="170771" y="0"/>
                  </a:lnTo>
                  <a:lnTo>
                    <a:pt x="170771" y="231841"/>
                  </a:lnTo>
                  <a:lnTo>
                    <a:pt x="0" y="231841"/>
                  </a:lnTo>
                  <a:close/>
                </a:path>
              </a:pathLst>
            </a:custGeom>
            <a:noFill/>
            <a:ln w="18462" cap="rnd">
              <a:solidFill>
                <a:srgbClr val="BA9C64"/>
              </a:solidFill>
              <a:prstDash val="solid"/>
              <a:round/>
            </a:ln>
          </p:spPr>
          <p:txBody>
            <a:bodyPr rtlCol="0" anchor="ctr"/>
            <a:lstStyle/>
            <a:p>
              <a:endParaRPr lang="en-US"/>
            </a:p>
          </p:txBody>
        </p:sp>
        <p:sp>
          <p:nvSpPr>
            <p:cNvPr id="14" name="Freeform 13">
              <a:extLst>
                <a:ext uri="{FF2B5EF4-FFF2-40B4-BE49-F238E27FC236}">
                  <a16:creationId xmlns:a16="http://schemas.microsoft.com/office/drawing/2014/main" id="{3DB2E63D-6FA8-754B-A894-CC9FBC05EEC1}"/>
                </a:ext>
              </a:extLst>
            </p:cNvPr>
            <p:cNvSpPr/>
            <p:nvPr/>
          </p:nvSpPr>
          <p:spPr>
            <a:xfrm>
              <a:off x="2583463" y="824493"/>
              <a:ext cx="170678" cy="294348"/>
            </a:xfrm>
            <a:custGeom>
              <a:avLst/>
              <a:gdLst>
                <a:gd name="connsiteX0" fmla="*/ 170679 w 170678"/>
                <a:gd name="connsiteY0" fmla="*/ 0 h 294348"/>
                <a:gd name="connsiteX1" fmla="*/ 85386 w 170678"/>
                <a:gd name="connsiteY1" fmla="*/ 0 h 294348"/>
                <a:gd name="connsiteX2" fmla="*/ 0 w 170678"/>
                <a:gd name="connsiteY2" fmla="*/ 129262 h 294348"/>
                <a:gd name="connsiteX3" fmla="*/ 0 w 170678"/>
                <a:gd name="connsiteY3" fmla="*/ 294349 h 294348"/>
              </a:gdLst>
              <a:ahLst/>
              <a:cxnLst>
                <a:cxn ang="0">
                  <a:pos x="connsiteX0" y="connsiteY0"/>
                </a:cxn>
                <a:cxn ang="0">
                  <a:pos x="connsiteX1" y="connsiteY1"/>
                </a:cxn>
                <a:cxn ang="0">
                  <a:pos x="connsiteX2" y="connsiteY2"/>
                </a:cxn>
                <a:cxn ang="0">
                  <a:pos x="connsiteX3" y="connsiteY3"/>
                </a:cxn>
              </a:cxnLst>
              <a:rect l="l" t="t" r="r" b="b"/>
              <a:pathLst>
                <a:path w="170678" h="294348">
                  <a:moveTo>
                    <a:pt x="170679" y="0"/>
                  </a:moveTo>
                  <a:lnTo>
                    <a:pt x="85386" y="0"/>
                  </a:lnTo>
                  <a:cubicBezTo>
                    <a:pt x="38216" y="0"/>
                    <a:pt x="0" y="57891"/>
                    <a:pt x="0" y="129262"/>
                  </a:cubicBezTo>
                  <a:lnTo>
                    <a:pt x="0" y="294349"/>
                  </a:lnTo>
                </a:path>
              </a:pathLst>
            </a:custGeom>
            <a:noFill/>
            <a:ln w="18462" cap="rnd">
              <a:solidFill>
                <a:srgbClr val="BA9C64"/>
              </a:solidFill>
              <a:prstDash val="solid"/>
              <a:round/>
            </a:ln>
          </p:spPr>
          <p:txBody>
            <a:bodyPr rtlCol="0" anchor="ctr"/>
            <a:lstStyle/>
            <a:p>
              <a:endParaRPr lang="en-US"/>
            </a:p>
          </p:txBody>
        </p:sp>
        <p:sp>
          <p:nvSpPr>
            <p:cNvPr id="15" name="Freeform 14">
              <a:extLst>
                <a:ext uri="{FF2B5EF4-FFF2-40B4-BE49-F238E27FC236}">
                  <a16:creationId xmlns:a16="http://schemas.microsoft.com/office/drawing/2014/main" id="{CA6EA7D1-41D4-1CC9-B238-9F5FA15CC3BF}"/>
                </a:ext>
              </a:extLst>
            </p:cNvPr>
            <p:cNvSpPr/>
            <p:nvPr/>
          </p:nvSpPr>
          <p:spPr>
            <a:xfrm>
              <a:off x="2583463" y="943507"/>
              <a:ext cx="170771" cy="231841"/>
            </a:xfrm>
            <a:custGeom>
              <a:avLst/>
              <a:gdLst>
                <a:gd name="connsiteX0" fmla="*/ 0 w 170771"/>
                <a:gd name="connsiteY0" fmla="*/ 0 h 231841"/>
                <a:gd name="connsiteX1" fmla="*/ 170771 w 170771"/>
                <a:gd name="connsiteY1" fmla="*/ 0 h 231841"/>
                <a:gd name="connsiteX2" fmla="*/ 170771 w 170771"/>
                <a:gd name="connsiteY2" fmla="*/ 231841 h 231841"/>
                <a:gd name="connsiteX3" fmla="*/ 0 w 170771"/>
                <a:gd name="connsiteY3" fmla="*/ 231841 h 231841"/>
              </a:gdLst>
              <a:ahLst/>
              <a:cxnLst>
                <a:cxn ang="0">
                  <a:pos x="connsiteX0" y="connsiteY0"/>
                </a:cxn>
                <a:cxn ang="0">
                  <a:pos x="connsiteX1" y="connsiteY1"/>
                </a:cxn>
                <a:cxn ang="0">
                  <a:pos x="connsiteX2" y="connsiteY2"/>
                </a:cxn>
                <a:cxn ang="0">
                  <a:pos x="connsiteX3" y="connsiteY3"/>
                </a:cxn>
              </a:cxnLst>
              <a:rect l="l" t="t" r="r" b="b"/>
              <a:pathLst>
                <a:path w="170771" h="231841">
                  <a:moveTo>
                    <a:pt x="0" y="0"/>
                  </a:moveTo>
                  <a:lnTo>
                    <a:pt x="170771" y="0"/>
                  </a:lnTo>
                  <a:lnTo>
                    <a:pt x="170771" y="231841"/>
                  </a:lnTo>
                  <a:lnTo>
                    <a:pt x="0" y="231841"/>
                  </a:lnTo>
                  <a:close/>
                </a:path>
              </a:pathLst>
            </a:custGeom>
            <a:noFill/>
            <a:ln w="18462" cap="rnd">
              <a:solidFill>
                <a:srgbClr val="BA9C64"/>
              </a:solidFill>
              <a:prstDash val="solid"/>
              <a:round/>
            </a:ln>
          </p:spPr>
          <p:txBody>
            <a:bodyPr rtlCol="0" anchor="ctr"/>
            <a:lstStyle/>
            <a:p>
              <a:endParaRPr lang="en-US"/>
            </a:p>
          </p:txBody>
        </p:sp>
      </p:grpSp>
      <p:grpSp>
        <p:nvGrpSpPr>
          <p:cNvPr id="16" name="Graphic 7">
            <a:extLst>
              <a:ext uri="{FF2B5EF4-FFF2-40B4-BE49-F238E27FC236}">
                <a16:creationId xmlns:a16="http://schemas.microsoft.com/office/drawing/2014/main" id="{AC2B9C5C-D21F-63BD-74C5-A3179A8895BD}"/>
              </a:ext>
            </a:extLst>
          </p:cNvPr>
          <p:cNvGrpSpPr/>
          <p:nvPr userDrawn="1"/>
        </p:nvGrpSpPr>
        <p:grpSpPr>
          <a:xfrm>
            <a:off x="5945911" y="4268369"/>
            <a:ext cx="300177" cy="239743"/>
            <a:chOff x="2911067" y="824493"/>
            <a:chExt cx="439297" cy="350854"/>
          </a:xfrm>
          <a:noFill/>
        </p:grpSpPr>
        <p:sp>
          <p:nvSpPr>
            <p:cNvPr id="17" name="Freeform 16">
              <a:extLst>
                <a:ext uri="{FF2B5EF4-FFF2-40B4-BE49-F238E27FC236}">
                  <a16:creationId xmlns:a16="http://schemas.microsoft.com/office/drawing/2014/main" id="{553642F2-25FD-EB59-7F17-B26E60F539B4}"/>
                </a:ext>
              </a:extLst>
            </p:cNvPr>
            <p:cNvSpPr/>
            <p:nvPr/>
          </p:nvSpPr>
          <p:spPr>
            <a:xfrm>
              <a:off x="3179593" y="866134"/>
              <a:ext cx="170771" cy="309213"/>
            </a:xfrm>
            <a:custGeom>
              <a:avLst/>
              <a:gdLst>
                <a:gd name="connsiteX0" fmla="*/ 0 w 170771"/>
                <a:gd name="connsiteY0" fmla="*/ 309214 h 309213"/>
                <a:gd name="connsiteX1" fmla="*/ 85386 w 170771"/>
                <a:gd name="connsiteY1" fmla="*/ 309214 h 309213"/>
                <a:gd name="connsiteX2" fmla="*/ 170771 w 170771"/>
                <a:gd name="connsiteY2" fmla="*/ 170719 h 309213"/>
                <a:gd name="connsiteX3" fmla="*/ 170771 w 170771"/>
                <a:gd name="connsiteY3" fmla="*/ 0 h 309213"/>
              </a:gdLst>
              <a:ahLst/>
              <a:cxnLst>
                <a:cxn ang="0">
                  <a:pos x="connsiteX0" y="connsiteY0"/>
                </a:cxn>
                <a:cxn ang="0">
                  <a:pos x="connsiteX1" y="connsiteY1"/>
                </a:cxn>
                <a:cxn ang="0">
                  <a:pos x="connsiteX2" y="connsiteY2"/>
                </a:cxn>
                <a:cxn ang="0">
                  <a:pos x="connsiteX3" y="connsiteY3"/>
                </a:cxn>
              </a:cxnLst>
              <a:rect l="l" t="t" r="r" b="b"/>
              <a:pathLst>
                <a:path w="170771" h="309213">
                  <a:moveTo>
                    <a:pt x="0" y="309214"/>
                  </a:moveTo>
                  <a:lnTo>
                    <a:pt x="85386" y="309214"/>
                  </a:lnTo>
                  <a:cubicBezTo>
                    <a:pt x="132556" y="309214"/>
                    <a:pt x="170771" y="247168"/>
                    <a:pt x="170771" y="170719"/>
                  </a:cubicBezTo>
                  <a:lnTo>
                    <a:pt x="170771" y="0"/>
                  </a:lnTo>
                </a:path>
              </a:pathLst>
            </a:custGeom>
            <a:noFill/>
            <a:ln w="18462" cap="rnd">
              <a:solidFill>
                <a:srgbClr val="BA9C64"/>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BF240885-7DF1-6AED-6FCE-678A73DA0333}"/>
                </a:ext>
              </a:extLst>
            </p:cNvPr>
            <p:cNvSpPr/>
            <p:nvPr/>
          </p:nvSpPr>
          <p:spPr>
            <a:xfrm>
              <a:off x="3179593" y="824493"/>
              <a:ext cx="170771" cy="231841"/>
            </a:xfrm>
            <a:custGeom>
              <a:avLst/>
              <a:gdLst>
                <a:gd name="connsiteX0" fmla="*/ 0 w 170771"/>
                <a:gd name="connsiteY0" fmla="*/ 0 h 231841"/>
                <a:gd name="connsiteX1" fmla="*/ 170771 w 170771"/>
                <a:gd name="connsiteY1" fmla="*/ 0 h 231841"/>
                <a:gd name="connsiteX2" fmla="*/ 170771 w 170771"/>
                <a:gd name="connsiteY2" fmla="*/ 231841 h 231841"/>
                <a:gd name="connsiteX3" fmla="*/ 0 w 170771"/>
                <a:gd name="connsiteY3" fmla="*/ 231841 h 231841"/>
              </a:gdLst>
              <a:ahLst/>
              <a:cxnLst>
                <a:cxn ang="0">
                  <a:pos x="connsiteX0" y="connsiteY0"/>
                </a:cxn>
                <a:cxn ang="0">
                  <a:pos x="connsiteX1" y="connsiteY1"/>
                </a:cxn>
                <a:cxn ang="0">
                  <a:pos x="connsiteX2" y="connsiteY2"/>
                </a:cxn>
                <a:cxn ang="0">
                  <a:pos x="connsiteX3" y="connsiteY3"/>
                </a:cxn>
              </a:cxnLst>
              <a:rect l="l" t="t" r="r" b="b"/>
              <a:pathLst>
                <a:path w="170771" h="231841">
                  <a:moveTo>
                    <a:pt x="0" y="0"/>
                  </a:moveTo>
                  <a:lnTo>
                    <a:pt x="170771" y="0"/>
                  </a:lnTo>
                  <a:lnTo>
                    <a:pt x="170771" y="231841"/>
                  </a:lnTo>
                  <a:lnTo>
                    <a:pt x="0" y="231841"/>
                  </a:lnTo>
                  <a:close/>
                </a:path>
              </a:pathLst>
            </a:custGeom>
            <a:noFill/>
            <a:ln w="18462" cap="rnd">
              <a:solidFill>
                <a:srgbClr val="BA9C64"/>
              </a:solidFill>
              <a:prstDash val="solid"/>
              <a:round/>
            </a:ln>
          </p:spPr>
          <p:txBody>
            <a:bodyPr rtlCol="0" anchor="ctr"/>
            <a:lstStyle/>
            <a:p>
              <a:endParaRPr lang="en-US"/>
            </a:p>
          </p:txBody>
        </p:sp>
        <p:sp>
          <p:nvSpPr>
            <p:cNvPr id="19" name="Freeform 18">
              <a:extLst>
                <a:ext uri="{FF2B5EF4-FFF2-40B4-BE49-F238E27FC236}">
                  <a16:creationId xmlns:a16="http://schemas.microsoft.com/office/drawing/2014/main" id="{69929795-F37B-08D0-8A16-8B69C6C2DCBB}"/>
                </a:ext>
              </a:extLst>
            </p:cNvPr>
            <p:cNvSpPr/>
            <p:nvPr/>
          </p:nvSpPr>
          <p:spPr>
            <a:xfrm>
              <a:off x="2911067" y="880999"/>
              <a:ext cx="170771" cy="294348"/>
            </a:xfrm>
            <a:custGeom>
              <a:avLst/>
              <a:gdLst>
                <a:gd name="connsiteX0" fmla="*/ 0 w 170771"/>
                <a:gd name="connsiteY0" fmla="*/ 294349 h 294348"/>
                <a:gd name="connsiteX1" fmla="*/ 85386 w 170771"/>
                <a:gd name="connsiteY1" fmla="*/ 294349 h 294348"/>
                <a:gd name="connsiteX2" fmla="*/ 170771 w 170771"/>
                <a:gd name="connsiteY2" fmla="*/ 165086 h 294348"/>
                <a:gd name="connsiteX3" fmla="*/ 170771 w 170771"/>
                <a:gd name="connsiteY3" fmla="*/ 0 h 294348"/>
              </a:gdLst>
              <a:ahLst/>
              <a:cxnLst>
                <a:cxn ang="0">
                  <a:pos x="connsiteX0" y="connsiteY0"/>
                </a:cxn>
                <a:cxn ang="0">
                  <a:pos x="connsiteX1" y="connsiteY1"/>
                </a:cxn>
                <a:cxn ang="0">
                  <a:pos x="connsiteX2" y="connsiteY2"/>
                </a:cxn>
                <a:cxn ang="0">
                  <a:pos x="connsiteX3" y="connsiteY3"/>
                </a:cxn>
              </a:cxnLst>
              <a:rect l="l" t="t" r="r" b="b"/>
              <a:pathLst>
                <a:path w="170771" h="294348">
                  <a:moveTo>
                    <a:pt x="0" y="294349"/>
                  </a:moveTo>
                  <a:lnTo>
                    <a:pt x="85386" y="294349"/>
                  </a:lnTo>
                  <a:cubicBezTo>
                    <a:pt x="132555" y="294349"/>
                    <a:pt x="170771" y="236458"/>
                    <a:pt x="170771" y="165086"/>
                  </a:cubicBezTo>
                  <a:lnTo>
                    <a:pt x="170771" y="0"/>
                  </a:lnTo>
                </a:path>
              </a:pathLst>
            </a:custGeom>
            <a:noFill/>
            <a:ln w="18462" cap="rnd">
              <a:solidFill>
                <a:srgbClr val="BA9C64"/>
              </a:solidFill>
              <a:prstDash val="solid"/>
              <a:round/>
            </a:ln>
          </p:spPr>
          <p:txBody>
            <a:bodyPr rtlCol="0" anchor="ctr"/>
            <a:lstStyle/>
            <a:p>
              <a:endParaRPr lang="en-US"/>
            </a:p>
          </p:txBody>
        </p:sp>
        <p:sp>
          <p:nvSpPr>
            <p:cNvPr id="20" name="Freeform 19">
              <a:extLst>
                <a:ext uri="{FF2B5EF4-FFF2-40B4-BE49-F238E27FC236}">
                  <a16:creationId xmlns:a16="http://schemas.microsoft.com/office/drawing/2014/main" id="{A420B655-5DF9-6839-6420-EAD1889AF0DA}"/>
                </a:ext>
              </a:extLst>
            </p:cNvPr>
            <p:cNvSpPr/>
            <p:nvPr/>
          </p:nvSpPr>
          <p:spPr>
            <a:xfrm>
              <a:off x="2911067" y="824493"/>
              <a:ext cx="170771" cy="231841"/>
            </a:xfrm>
            <a:custGeom>
              <a:avLst/>
              <a:gdLst>
                <a:gd name="connsiteX0" fmla="*/ 0 w 170771"/>
                <a:gd name="connsiteY0" fmla="*/ 0 h 231841"/>
                <a:gd name="connsiteX1" fmla="*/ 170771 w 170771"/>
                <a:gd name="connsiteY1" fmla="*/ 0 h 231841"/>
                <a:gd name="connsiteX2" fmla="*/ 170771 w 170771"/>
                <a:gd name="connsiteY2" fmla="*/ 231841 h 231841"/>
                <a:gd name="connsiteX3" fmla="*/ 0 w 170771"/>
                <a:gd name="connsiteY3" fmla="*/ 231841 h 231841"/>
              </a:gdLst>
              <a:ahLst/>
              <a:cxnLst>
                <a:cxn ang="0">
                  <a:pos x="connsiteX0" y="connsiteY0"/>
                </a:cxn>
                <a:cxn ang="0">
                  <a:pos x="connsiteX1" y="connsiteY1"/>
                </a:cxn>
                <a:cxn ang="0">
                  <a:pos x="connsiteX2" y="connsiteY2"/>
                </a:cxn>
                <a:cxn ang="0">
                  <a:pos x="connsiteX3" y="connsiteY3"/>
                </a:cxn>
              </a:cxnLst>
              <a:rect l="l" t="t" r="r" b="b"/>
              <a:pathLst>
                <a:path w="170771" h="231841">
                  <a:moveTo>
                    <a:pt x="0" y="0"/>
                  </a:moveTo>
                  <a:lnTo>
                    <a:pt x="170771" y="0"/>
                  </a:lnTo>
                  <a:lnTo>
                    <a:pt x="170771" y="231841"/>
                  </a:lnTo>
                  <a:lnTo>
                    <a:pt x="0" y="231841"/>
                  </a:lnTo>
                  <a:close/>
                </a:path>
              </a:pathLst>
            </a:custGeom>
            <a:noFill/>
            <a:ln w="18462" cap="rnd">
              <a:solidFill>
                <a:srgbClr val="BA9C64"/>
              </a:solidFill>
              <a:prstDash val="solid"/>
              <a:round/>
            </a:ln>
          </p:spPr>
          <p:txBody>
            <a:bodyPr rtlCol="0" anchor="ctr"/>
            <a:lstStyle/>
            <a:p>
              <a:endParaRPr lang="en-US"/>
            </a:p>
          </p:txBody>
        </p:sp>
      </p:grpSp>
      <p:sp>
        <p:nvSpPr>
          <p:cNvPr id="5" name="TextBox 4">
            <a:extLst>
              <a:ext uri="{FF2B5EF4-FFF2-40B4-BE49-F238E27FC236}">
                <a16:creationId xmlns:a16="http://schemas.microsoft.com/office/drawing/2014/main" id="{CB82CB24-5CE3-0FDE-09AF-FFB3BC67BF52}"/>
              </a:ext>
            </a:extLst>
          </p:cNvPr>
          <p:cNvSpPr txBox="1"/>
          <p:nvPr userDrawn="1"/>
        </p:nvSpPr>
        <p:spPr>
          <a:xfrm>
            <a:off x="5949502" y="1866402"/>
            <a:ext cx="4523070" cy="2215991"/>
          </a:xfrm>
          <a:prstGeom prst="rect">
            <a:avLst/>
          </a:prstGeom>
          <a:noFill/>
        </p:spPr>
        <p:txBody>
          <a:bodyPr wrap="square" lIns="0" tIns="0" rIns="0" bIns="0">
            <a:spAutoFit/>
          </a:bodyPr>
          <a:lstStyle/>
          <a:p>
            <a:pPr>
              <a:lnSpc>
                <a:spcPct val="100000"/>
              </a:lnSpc>
              <a:spcAft>
                <a:spcPts val="800"/>
              </a:spcAft>
            </a:pPr>
            <a:r>
              <a:rPr lang="en-AU" sz="2400" kern="1200" dirty="0">
                <a:solidFill>
                  <a:schemeClr val="accent5"/>
                </a:solidFill>
                <a:latin typeface="+mn-lt"/>
                <a:ea typeface="+mn-ea"/>
                <a:cs typeface="+mn-cs"/>
              </a:rPr>
              <a:t>The UQ MBA engaged a broad spectrum of industry experts as guest speakers who generously shared their work, insights and recommendations to enhance our learning.</a:t>
            </a:r>
          </a:p>
        </p:txBody>
      </p:sp>
      <p:sp>
        <p:nvSpPr>
          <p:cNvPr id="9" name="TextBox 8">
            <a:extLst>
              <a:ext uri="{FF2B5EF4-FFF2-40B4-BE49-F238E27FC236}">
                <a16:creationId xmlns:a16="http://schemas.microsoft.com/office/drawing/2014/main" id="{8E4BEEB3-789C-976D-E6D2-86929313643C}"/>
              </a:ext>
            </a:extLst>
          </p:cNvPr>
          <p:cNvSpPr txBox="1"/>
          <p:nvPr userDrawn="1"/>
        </p:nvSpPr>
        <p:spPr>
          <a:xfrm>
            <a:off x="5945880" y="5879612"/>
            <a:ext cx="5360134" cy="430887"/>
          </a:xfrm>
          <a:prstGeom prst="rect">
            <a:avLst/>
          </a:prstGeom>
          <a:noFill/>
        </p:spPr>
        <p:txBody>
          <a:bodyPr wrap="square" lIns="0" tIns="0" rIns="0" bIns="0">
            <a:spAutoFit/>
          </a:bodyPr>
          <a:lstStyle/>
          <a:p>
            <a:pPr marL="0" algn="l" defTabSz="914400" rtl="0" eaLnBrk="1" latinLnBrk="0" hangingPunct="1">
              <a:lnSpc>
                <a:spcPct val="100000"/>
              </a:lnSpc>
              <a:spcAft>
                <a:spcPts val="800"/>
              </a:spcAft>
            </a:pPr>
            <a:r>
              <a:rPr lang="en-AU" sz="1400" b="1" kern="1200" dirty="0">
                <a:solidFill>
                  <a:schemeClr val="accent5"/>
                </a:solidFill>
                <a:latin typeface="+mn-lt"/>
                <a:ea typeface="+mn-ea"/>
                <a:cs typeface="+mn-cs"/>
              </a:rPr>
              <a:t>Isabella </a:t>
            </a:r>
            <a:r>
              <a:rPr lang="en-AU" sz="1400" b="1" kern="1200" dirty="0" err="1">
                <a:solidFill>
                  <a:schemeClr val="accent5"/>
                </a:solidFill>
                <a:latin typeface="+mn-lt"/>
                <a:ea typeface="+mn-ea"/>
                <a:cs typeface="+mn-cs"/>
              </a:rPr>
              <a:t>Shoard</a:t>
            </a:r>
            <a:br>
              <a:rPr lang="en-AU" sz="1400" b="1" kern="1200" dirty="0">
                <a:solidFill>
                  <a:schemeClr val="accent5"/>
                </a:solidFill>
                <a:latin typeface="+mn-lt"/>
                <a:ea typeface="+mn-ea"/>
                <a:cs typeface="+mn-cs"/>
              </a:rPr>
            </a:br>
            <a:r>
              <a:rPr lang="en-AU" sz="1400" b="0" kern="1200" dirty="0">
                <a:solidFill>
                  <a:schemeClr val="accent5"/>
                </a:solidFill>
                <a:latin typeface="+mn-lt"/>
                <a:ea typeface="+mn-ea"/>
                <a:cs typeface="+mn-cs"/>
              </a:rPr>
              <a:t>Product and Services Operations Manager, LMG</a:t>
            </a:r>
          </a:p>
        </p:txBody>
      </p:sp>
    </p:spTree>
    <p:extLst>
      <p:ext uri="{BB962C8B-B14F-4D97-AF65-F5344CB8AC3E}">
        <p14:creationId xmlns:p14="http://schemas.microsoft.com/office/powerpoint/2010/main" val="40944193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stimonial 10">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8CC4667-55D5-97A5-186C-EB8C1F77495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34369" y="506736"/>
            <a:ext cx="1557638" cy="408560"/>
          </a:xfrm>
          <a:prstGeom prst="rect">
            <a:avLst/>
          </a:prstGeom>
        </p:spPr>
      </p:pic>
      <p:pic>
        <p:nvPicPr>
          <p:cNvPr id="8" name="Picture 7">
            <a:extLst>
              <a:ext uri="{FF2B5EF4-FFF2-40B4-BE49-F238E27FC236}">
                <a16:creationId xmlns:a16="http://schemas.microsoft.com/office/drawing/2014/main" id="{0DD9EC50-9B4D-663E-DF46-E3B1E30D0896}"/>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9323885" y="450287"/>
            <a:ext cx="2233740" cy="215759"/>
          </a:xfrm>
          <a:prstGeom prst="rect">
            <a:avLst/>
          </a:prstGeom>
        </p:spPr>
      </p:pic>
      <p:grpSp>
        <p:nvGrpSpPr>
          <p:cNvPr id="11" name="Graphic 7">
            <a:extLst>
              <a:ext uri="{FF2B5EF4-FFF2-40B4-BE49-F238E27FC236}">
                <a16:creationId xmlns:a16="http://schemas.microsoft.com/office/drawing/2014/main" id="{FF12C3FE-0D25-12E8-8F68-DDDACA54EB26}"/>
              </a:ext>
            </a:extLst>
          </p:cNvPr>
          <p:cNvGrpSpPr/>
          <p:nvPr userDrawn="1"/>
        </p:nvGrpSpPr>
        <p:grpSpPr>
          <a:xfrm>
            <a:off x="5945880" y="1494262"/>
            <a:ext cx="300240" cy="239743"/>
            <a:chOff x="2314844" y="824493"/>
            <a:chExt cx="439389" cy="350854"/>
          </a:xfrm>
          <a:noFill/>
        </p:grpSpPr>
        <p:sp>
          <p:nvSpPr>
            <p:cNvPr id="12" name="Freeform 11">
              <a:extLst>
                <a:ext uri="{FF2B5EF4-FFF2-40B4-BE49-F238E27FC236}">
                  <a16:creationId xmlns:a16="http://schemas.microsoft.com/office/drawing/2014/main" id="{40FF587F-8EB4-47B1-22C5-8ABC5020B032}"/>
                </a:ext>
              </a:extLst>
            </p:cNvPr>
            <p:cNvSpPr/>
            <p:nvPr/>
          </p:nvSpPr>
          <p:spPr>
            <a:xfrm>
              <a:off x="2314844" y="824493"/>
              <a:ext cx="170771" cy="309213"/>
            </a:xfrm>
            <a:custGeom>
              <a:avLst/>
              <a:gdLst>
                <a:gd name="connsiteX0" fmla="*/ 170771 w 170771"/>
                <a:gd name="connsiteY0" fmla="*/ 0 h 309213"/>
                <a:gd name="connsiteX1" fmla="*/ 85386 w 170771"/>
                <a:gd name="connsiteY1" fmla="*/ 0 h 309213"/>
                <a:gd name="connsiteX2" fmla="*/ 0 w 170771"/>
                <a:gd name="connsiteY2" fmla="*/ 138495 h 309213"/>
                <a:gd name="connsiteX3" fmla="*/ 0 w 170771"/>
                <a:gd name="connsiteY3" fmla="*/ 309214 h 309213"/>
              </a:gdLst>
              <a:ahLst/>
              <a:cxnLst>
                <a:cxn ang="0">
                  <a:pos x="connsiteX0" y="connsiteY0"/>
                </a:cxn>
                <a:cxn ang="0">
                  <a:pos x="connsiteX1" y="connsiteY1"/>
                </a:cxn>
                <a:cxn ang="0">
                  <a:pos x="connsiteX2" y="connsiteY2"/>
                </a:cxn>
                <a:cxn ang="0">
                  <a:pos x="connsiteX3" y="connsiteY3"/>
                </a:cxn>
              </a:cxnLst>
              <a:rect l="l" t="t" r="r" b="b"/>
              <a:pathLst>
                <a:path w="170771" h="309213">
                  <a:moveTo>
                    <a:pt x="170771" y="0"/>
                  </a:moveTo>
                  <a:lnTo>
                    <a:pt x="85386" y="0"/>
                  </a:lnTo>
                  <a:cubicBezTo>
                    <a:pt x="38216" y="0"/>
                    <a:pt x="0" y="62046"/>
                    <a:pt x="0" y="138495"/>
                  </a:cubicBezTo>
                  <a:lnTo>
                    <a:pt x="0" y="309214"/>
                  </a:lnTo>
                </a:path>
              </a:pathLst>
            </a:custGeom>
            <a:noFill/>
            <a:ln w="18462" cap="rnd">
              <a:solidFill>
                <a:srgbClr val="BA9C64"/>
              </a:solidFill>
              <a:prstDash val="solid"/>
              <a:round/>
            </a:ln>
          </p:spPr>
          <p:txBody>
            <a:bodyPr rtlCol="0" anchor="ctr"/>
            <a:lstStyle/>
            <a:p>
              <a:endParaRPr lang="en-US"/>
            </a:p>
          </p:txBody>
        </p:sp>
        <p:sp>
          <p:nvSpPr>
            <p:cNvPr id="13" name="Freeform 12">
              <a:extLst>
                <a:ext uri="{FF2B5EF4-FFF2-40B4-BE49-F238E27FC236}">
                  <a16:creationId xmlns:a16="http://schemas.microsoft.com/office/drawing/2014/main" id="{D06772CD-C5F5-534C-7610-6468DADBD98B}"/>
                </a:ext>
              </a:extLst>
            </p:cNvPr>
            <p:cNvSpPr/>
            <p:nvPr/>
          </p:nvSpPr>
          <p:spPr>
            <a:xfrm>
              <a:off x="2314937" y="943507"/>
              <a:ext cx="170771" cy="231841"/>
            </a:xfrm>
            <a:custGeom>
              <a:avLst/>
              <a:gdLst>
                <a:gd name="connsiteX0" fmla="*/ 0 w 170771"/>
                <a:gd name="connsiteY0" fmla="*/ 0 h 231841"/>
                <a:gd name="connsiteX1" fmla="*/ 170771 w 170771"/>
                <a:gd name="connsiteY1" fmla="*/ 0 h 231841"/>
                <a:gd name="connsiteX2" fmla="*/ 170771 w 170771"/>
                <a:gd name="connsiteY2" fmla="*/ 231841 h 231841"/>
                <a:gd name="connsiteX3" fmla="*/ 0 w 170771"/>
                <a:gd name="connsiteY3" fmla="*/ 231841 h 231841"/>
              </a:gdLst>
              <a:ahLst/>
              <a:cxnLst>
                <a:cxn ang="0">
                  <a:pos x="connsiteX0" y="connsiteY0"/>
                </a:cxn>
                <a:cxn ang="0">
                  <a:pos x="connsiteX1" y="connsiteY1"/>
                </a:cxn>
                <a:cxn ang="0">
                  <a:pos x="connsiteX2" y="connsiteY2"/>
                </a:cxn>
                <a:cxn ang="0">
                  <a:pos x="connsiteX3" y="connsiteY3"/>
                </a:cxn>
              </a:cxnLst>
              <a:rect l="l" t="t" r="r" b="b"/>
              <a:pathLst>
                <a:path w="170771" h="231841">
                  <a:moveTo>
                    <a:pt x="0" y="0"/>
                  </a:moveTo>
                  <a:lnTo>
                    <a:pt x="170771" y="0"/>
                  </a:lnTo>
                  <a:lnTo>
                    <a:pt x="170771" y="231841"/>
                  </a:lnTo>
                  <a:lnTo>
                    <a:pt x="0" y="231841"/>
                  </a:lnTo>
                  <a:close/>
                </a:path>
              </a:pathLst>
            </a:custGeom>
            <a:noFill/>
            <a:ln w="18462" cap="rnd">
              <a:solidFill>
                <a:srgbClr val="BA9C64"/>
              </a:solidFill>
              <a:prstDash val="solid"/>
              <a:round/>
            </a:ln>
          </p:spPr>
          <p:txBody>
            <a:bodyPr rtlCol="0" anchor="ctr"/>
            <a:lstStyle/>
            <a:p>
              <a:endParaRPr lang="en-US"/>
            </a:p>
          </p:txBody>
        </p:sp>
        <p:sp>
          <p:nvSpPr>
            <p:cNvPr id="14" name="Freeform 13">
              <a:extLst>
                <a:ext uri="{FF2B5EF4-FFF2-40B4-BE49-F238E27FC236}">
                  <a16:creationId xmlns:a16="http://schemas.microsoft.com/office/drawing/2014/main" id="{3DB2E63D-6FA8-754B-A894-CC9FBC05EEC1}"/>
                </a:ext>
              </a:extLst>
            </p:cNvPr>
            <p:cNvSpPr/>
            <p:nvPr/>
          </p:nvSpPr>
          <p:spPr>
            <a:xfrm>
              <a:off x="2583463" y="824493"/>
              <a:ext cx="170678" cy="294348"/>
            </a:xfrm>
            <a:custGeom>
              <a:avLst/>
              <a:gdLst>
                <a:gd name="connsiteX0" fmla="*/ 170679 w 170678"/>
                <a:gd name="connsiteY0" fmla="*/ 0 h 294348"/>
                <a:gd name="connsiteX1" fmla="*/ 85386 w 170678"/>
                <a:gd name="connsiteY1" fmla="*/ 0 h 294348"/>
                <a:gd name="connsiteX2" fmla="*/ 0 w 170678"/>
                <a:gd name="connsiteY2" fmla="*/ 129262 h 294348"/>
                <a:gd name="connsiteX3" fmla="*/ 0 w 170678"/>
                <a:gd name="connsiteY3" fmla="*/ 294349 h 294348"/>
              </a:gdLst>
              <a:ahLst/>
              <a:cxnLst>
                <a:cxn ang="0">
                  <a:pos x="connsiteX0" y="connsiteY0"/>
                </a:cxn>
                <a:cxn ang="0">
                  <a:pos x="connsiteX1" y="connsiteY1"/>
                </a:cxn>
                <a:cxn ang="0">
                  <a:pos x="connsiteX2" y="connsiteY2"/>
                </a:cxn>
                <a:cxn ang="0">
                  <a:pos x="connsiteX3" y="connsiteY3"/>
                </a:cxn>
              </a:cxnLst>
              <a:rect l="l" t="t" r="r" b="b"/>
              <a:pathLst>
                <a:path w="170678" h="294348">
                  <a:moveTo>
                    <a:pt x="170679" y="0"/>
                  </a:moveTo>
                  <a:lnTo>
                    <a:pt x="85386" y="0"/>
                  </a:lnTo>
                  <a:cubicBezTo>
                    <a:pt x="38216" y="0"/>
                    <a:pt x="0" y="57891"/>
                    <a:pt x="0" y="129262"/>
                  </a:cubicBezTo>
                  <a:lnTo>
                    <a:pt x="0" y="294349"/>
                  </a:lnTo>
                </a:path>
              </a:pathLst>
            </a:custGeom>
            <a:noFill/>
            <a:ln w="18462" cap="rnd">
              <a:solidFill>
                <a:srgbClr val="BA9C64"/>
              </a:solidFill>
              <a:prstDash val="solid"/>
              <a:round/>
            </a:ln>
          </p:spPr>
          <p:txBody>
            <a:bodyPr rtlCol="0" anchor="ctr"/>
            <a:lstStyle/>
            <a:p>
              <a:endParaRPr lang="en-US"/>
            </a:p>
          </p:txBody>
        </p:sp>
        <p:sp>
          <p:nvSpPr>
            <p:cNvPr id="15" name="Freeform 14">
              <a:extLst>
                <a:ext uri="{FF2B5EF4-FFF2-40B4-BE49-F238E27FC236}">
                  <a16:creationId xmlns:a16="http://schemas.microsoft.com/office/drawing/2014/main" id="{CA6EA7D1-41D4-1CC9-B238-9F5FA15CC3BF}"/>
                </a:ext>
              </a:extLst>
            </p:cNvPr>
            <p:cNvSpPr/>
            <p:nvPr/>
          </p:nvSpPr>
          <p:spPr>
            <a:xfrm>
              <a:off x="2583463" y="943507"/>
              <a:ext cx="170771" cy="231841"/>
            </a:xfrm>
            <a:custGeom>
              <a:avLst/>
              <a:gdLst>
                <a:gd name="connsiteX0" fmla="*/ 0 w 170771"/>
                <a:gd name="connsiteY0" fmla="*/ 0 h 231841"/>
                <a:gd name="connsiteX1" fmla="*/ 170771 w 170771"/>
                <a:gd name="connsiteY1" fmla="*/ 0 h 231841"/>
                <a:gd name="connsiteX2" fmla="*/ 170771 w 170771"/>
                <a:gd name="connsiteY2" fmla="*/ 231841 h 231841"/>
                <a:gd name="connsiteX3" fmla="*/ 0 w 170771"/>
                <a:gd name="connsiteY3" fmla="*/ 231841 h 231841"/>
              </a:gdLst>
              <a:ahLst/>
              <a:cxnLst>
                <a:cxn ang="0">
                  <a:pos x="connsiteX0" y="connsiteY0"/>
                </a:cxn>
                <a:cxn ang="0">
                  <a:pos x="connsiteX1" y="connsiteY1"/>
                </a:cxn>
                <a:cxn ang="0">
                  <a:pos x="connsiteX2" y="connsiteY2"/>
                </a:cxn>
                <a:cxn ang="0">
                  <a:pos x="connsiteX3" y="connsiteY3"/>
                </a:cxn>
              </a:cxnLst>
              <a:rect l="l" t="t" r="r" b="b"/>
              <a:pathLst>
                <a:path w="170771" h="231841">
                  <a:moveTo>
                    <a:pt x="0" y="0"/>
                  </a:moveTo>
                  <a:lnTo>
                    <a:pt x="170771" y="0"/>
                  </a:lnTo>
                  <a:lnTo>
                    <a:pt x="170771" y="231841"/>
                  </a:lnTo>
                  <a:lnTo>
                    <a:pt x="0" y="231841"/>
                  </a:lnTo>
                  <a:close/>
                </a:path>
              </a:pathLst>
            </a:custGeom>
            <a:noFill/>
            <a:ln w="18462" cap="rnd">
              <a:solidFill>
                <a:srgbClr val="BA9C64"/>
              </a:solidFill>
              <a:prstDash val="solid"/>
              <a:round/>
            </a:ln>
          </p:spPr>
          <p:txBody>
            <a:bodyPr rtlCol="0" anchor="ctr"/>
            <a:lstStyle/>
            <a:p>
              <a:endParaRPr lang="en-US"/>
            </a:p>
          </p:txBody>
        </p:sp>
      </p:grpSp>
      <p:grpSp>
        <p:nvGrpSpPr>
          <p:cNvPr id="16" name="Graphic 7">
            <a:extLst>
              <a:ext uri="{FF2B5EF4-FFF2-40B4-BE49-F238E27FC236}">
                <a16:creationId xmlns:a16="http://schemas.microsoft.com/office/drawing/2014/main" id="{AC2B9C5C-D21F-63BD-74C5-A3179A8895BD}"/>
              </a:ext>
            </a:extLst>
          </p:cNvPr>
          <p:cNvGrpSpPr/>
          <p:nvPr userDrawn="1"/>
        </p:nvGrpSpPr>
        <p:grpSpPr>
          <a:xfrm>
            <a:off x="5945911" y="3899037"/>
            <a:ext cx="300177" cy="239743"/>
            <a:chOff x="2911067" y="824493"/>
            <a:chExt cx="439297" cy="350854"/>
          </a:xfrm>
          <a:noFill/>
        </p:grpSpPr>
        <p:sp>
          <p:nvSpPr>
            <p:cNvPr id="17" name="Freeform 16">
              <a:extLst>
                <a:ext uri="{FF2B5EF4-FFF2-40B4-BE49-F238E27FC236}">
                  <a16:creationId xmlns:a16="http://schemas.microsoft.com/office/drawing/2014/main" id="{553642F2-25FD-EB59-7F17-B26E60F539B4}"/>
                </a:ext>
              </a:extLst>
            </p:cNvPr>
            <p:cNvSpPr/>
            <p:nvPr/>
          </p:nvSpPr>
          <p:spPr>
            <a:xfrm>
              <a:off x="3179593" y="866134"/>
              <a:ext cx="170771" cy="309213"/>
            </a:xfrm>
            <a:custGeom>
              <a:avLst/>
              <a:gdLst>
                <a:gd name="connsiteX0" fmla="*/ 0 w 170771"/>
                <a:gd name="connsiteY0" fmla="*/ 309214 h 309213"/>
                <a:gd name="connsiteX1" fmla="*/ 85386 w 170771"/>
                <a:gd name="connsiteY1" fmla="*/ 309214 h 309213"/>
                <a:gd name="connsiteX2" fmla="*/ 170771 w 170771"/>
                <a:gd name="connsiteY2" fmla="*/ 170719 h 309213"/>
                <a:gd name="connsiteX3" fmla="*/ 170771 w 170771"/>
                <a:gd name="connsiteY3" fmla="*/ 0 h 309213"/>
              </a:gdLst>
              <a:ahLst/>
              <a:cxnLst>
                <a:cxn ang="0">
                  <a:pos x="connsiteX0" y="connsiteY0"/>
                </a:cxn>
                <a:cxn ang="0">
                  <a:pos x="connsiteX1" y="connsiteY1"/>
                </a:cxn>
                <a:cxn ang="0">
                  <a:pos x="connsiteX2" y="connsiteY2"/>
                </a:cxn>
                <a:cxn ang="0">
                  <a:pos x="connsiteX3" y="connsiteY3"/>
                </a:cxn>
              </a:cxnLst>
              <a:rect l="l" t="t" r="r" b="b"/>
              <a:pathLst>
                <a:path w="170771" h="309213">
                  <a:moveTo>
                    <a:pt x="0" y="309214"/>
                  </a:moveTo>
                  <a:lnTo>
                    <a:pt x="85386" y="309214"/>
                  </a:lnTo>
                  <a:cubicBezTo>
                    <a:pt x="132556" y="309214"/>
                    <a:pt x="170771" y="247168"/>
                    <a:pt x="170771" y="170719"/>
                  </a:cubicBezTo>
                  <a:lnTo>
                    <a:pt x="170771" y="0"/>
                  </a:lnTo>
                </a:path>
              </a:pathLst>
            </a:custGeom>
            <a:noFill/>
            <a:ln w="18462" cap="rnd">
              <a:solidFill>
                <a:srgbClr val="BA9C64"/>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BF240885-7DF1-6AED-6FCE-678A73DA0333}"/>
                </a:ext>
              </a:extLst>
            </p:cNvPr>
            <p:cNvSpPr/>
            <p:nvPr/>
          </p:nvSpPr>
          <p:spPr>
            <a:xfrm>
              <a:off x="3179593" y="824493"/>
              <a:ext cx="170771" cy="231841"/>
            </a:xfrm>
            <a:custGeom>
              <a:avLst/>
              <a:gdLst>
                <a:gd name="connsiteX0" fmla="*/ 0 w 170771"/>
                <a:gd name="connsiteY0" fmla="*/ 0 h 231841"/>
                <a:gd name="connsiteX1" fmla="*/ 170771 w 170771"/>
                <a:gd name="connsiteY1" fmla="*/ 0 h 231841"/>
                <a:gd name="connsiteX2" fmla="*/ 170771 w 170771"/>
                <a:gd name="connsiteY2" fmla="*/ 231841 h 231841"/>
                <a:gd name="connsiteX3" fmla="*/ 0 w 170771"/>
                <a:gd name="connsiteY3" fmla="*/ 231841 h 231841"/>
              </a:gdLst>
              <a:ahLst/>
              <a:cxnLst>
                <a:cxn ang="0">
                  <a:pos x="connsiteX0" y="connsiteY0"/>
                </a:cxn>
                <a:cxn ang="0">
                  <a:pos x="connsiteX1" y="connsiteY1"/>
                </a:cxn>
                <a:cxn ang="0">
                  <a:pos x="connsiteX2" y="connsiteY2"/>
                </a:cxn>
                <a:cxn ang="0">
                  <a:pos x="connsiteX3" y="connsiteY3"/>
                </a:cxn>
              </a:cxnLst>
              <a:rect l="l" t="t" r="r" b="b"/>
              <a:pathLst>
                <a:path w="170771" h="231841">
                  <a:moveTo>
                    <a:pt x="0" y="0"/>
                  </a:moveTo>
                  <a:lnTo>
                    <a:pt x="170771" y="0"/>
                  </a:lnTo>
                  <a:lnTo>
                    <a:pt x="170771" y="231841"/>
                  </a:lnTo>
                  <a:lnTo>
                    <a:pt x="0" y="231841"/>
                  </a:lnTo>
                  <a:close/>
                </a:path>
              </a:pathLst>
            </a:custGeom>
            <a:noFill/>
            <a:ln w="18462" cap="rnd">
              <a:solidFill>
                <a:srgbClr val="BA9C64"/>
              </a:solidFill>
              <a:prstDash val="solid"/>
              <a:round/>
            </a:ln>
          </p:spPr>
          <p:txBody>
            <a:bodyPr rtlCol="0" anchor="ctr"/>
            <a:lstStyle/>
            <a:p>
              <a:endParaRPr lang="en-US"/>
            </a:p>
          </p:txBody>
        </p:sp>
        <p:sp>
          <p:nvSpPr>
            <p:cNvPr id="19" name="Freeform 18">
              <a:extLst>
                <a:ext uri="{FF2B5EF4-FFF2-40B4-BE49-F238E27FC236}">
                  <a16:creationId xmlns:a16="http://schemas.microsoft.com/office/drawing/2014/main" id="{69929795-F37B-08D0-8A16-8B69C6C2DCBB}"/>
                </a:ext>
              </a:extLst>
            </p:cNvPr>
            <p:cNvSpPr/>
            <p:nvPr/>
          </p:nvSpPr>
          <p:spPr>
            <a:xfrm>
              <a:off x="2911067" y="880999"/>
              <a:ext cx="170771" cy="294348"/>
            </a:xfrm>
            <a:custGeom>
              <a:avLst/>
              <a:gdLst>
                <a:gd name="connsiteX0" fmla="*/ 0 w 170771"/>
                <a:gd name="connsiteY0" fmla="*/ 294349 h 294348"/>
                <a:gd name="connsiteX1" fmla="*/ 85386 w 170771"/>
                <a:gd name="connsiteY1" fmla="*/ 294349 h 294348"/>
                <a:gd name="connsiteX2" fmla="*/ 170771 w 170771"/>
                <a:gd name="connsiteY2" fmla="*/ 165086 h 294348"/>
                <a:gd name="connsiteX3" fmla="*/ 170771 w 170771"/>
                <a:gd name="connsiteY3" fmla="*/ 0 h 294348"/>
              </a:gdLst>
              <a:ahLst/>
              <a:cxnLst>
                <a:cxn ang="0">
                  <a:pos x="connsiteX0" y="connsiteY0"/>
                </a:cxn>
                <a:cxn ang="0">
                  <a:pos x="connsiteX1" y="connsiteY1"/>
                </a:cxn>
                <a:cxn ang="0">
                  <a:pos x="connsiteX2" y="connsiteY2"/>
                </a:cxn>
                <a:cxn ang="0">
                  <a:pos x="connsiteX3" y="connsiteY3"/>
                </a:cxn>
              </a:cxnLst>
              <a:rect l="l" t="t" r="r" b="b"/>
              <a:pathLst>
                <a:path w="170771" h="294348">
                  <a:moveTo>
                    <a:pt x="0" y="294349"/>
                  </a:moveTo>
                  <a:lnTo>
                    <a:pt x="85386" y="294349"/>
                  </a:lnTo>
                  <a:cubicBezTo>
                    <a:pt x="132555" y="294349"/>
                    <a:pt x="170771" y="236458"/>
                    <a:pt x="170771" y="165086"/>
                  </a:cubicBezTo>
                  <a:lnTo>
                    <a:pt x="170771" y="0"/>
                  </a:lnTo>
                </a:path>
              </a:pathLst>
            </a:custGeom>
            <a:noFill/>
            <a:ln w="18462" cap="rnd">
              <a:solidFill>
                <a:srgbClr val="BA9C64"/>
              </a:solidFill>
              <a:prstDash val="solid"/>
              <a:round/>
            </a:ln>
          </p:spPr>
          <p:txBody>
            <a:bodyPr rtlCol="0" anchor="ctr"/>
            <a:lstStyle/>
            <a:p>
              <a:endParaRPr lang="en-US"/>
            </a:p>
          </p:txBody>
        </p:sp>
        <p:sp>
          <p:nvSpPr>
            <p:cNvPr id="20" name="Freeform 19">
              <a:extLst>
                <a:ext uri="{FF2B5EF4-FFF2-40B4-BE49-F238E27FC236}">
                  <a16:creationId xmlns:a16="http://schemas.microsoft.com/office/drawing/2014/main" id="{A420B655-5DF9-6839-6420-EAD1889AF0DA}"/>
                </a:ext>
              </a:extLst>
            </p:cNvPr>
            <p:cNvSpPr/>
            <p:nvPr/>
          </p:nvSpPr>
          <p:spPr>
            <a:xfrm>
              <a:off x="2911067" y="824493"/>
              <a:ext cx="170771" cy="231841"/>
            </a:xfrm>
            <a:custGeom>
              <a:avLst/>
              <a:gdLst>
                <a:gd name="connsiteX0" fmla="*/ 0 w 170771"/>
                <a:gd name="connsiteY0" fmla="*/ 0 h 231841"/>
                <a:gd name="connsiteX1" fmla="*/ 170771 w 170771"/>
                <a:gd name="connsiteY1" fmla="*/ 0 h 231841"/>
                <a:gd name="connsiteX2" fmla="*/ 170771 w 170771"/>
                <a:gd name="connsiteY2" fmla="*/ 231841 h 231841"/>
                <a:gd name="connsiteX3" fmla="*/ 0 w 170771"/>
                <a:gd name="connsiteY3" fmla="*/ 231841 h 231841"/>
              </a:gdLst>
              <a:ahLst/>
              <a:cxnLst>
                <a:cxn ang="0">
                  <a:pos x="connsiteX0" y="connsiteY0"/>
                </a:cxn>
                <a:cxn ang="0">
                  <a:pos x="connsiteX1" y="connsiteY1"/>
                </a:cxn>
                <a:cxn ang="0">
                  <a:pos x="connsiteX2" y="connsiteY2"/>
                </a:cxn>
                <a:cxn ang="0">
                  <a:pos x="connsiteX3" y="connsiteY3"/>
                </a:cxn>
              </a:cxnLst>
              <a:rect l="l" t="t" r="r" b="b"/>
              <a:pathLst>
                <a:path w="170771" h="231841">
                  <a:moveTo>
                    <a:pt x="0" y="0"/>
                  </a:moveTo>
                  <a:lnTo>
                    <a:pt x="170771" y="0"/>
                  </a:lnTo>
                  <a:lnTo>
                    <a:pt x="170771" y="231841"/>
                  </a:lnTo>
                  <a:lnTo>
                    <a:pt x="0" y="231841"/>
                  </a:lnTo>
                  <a:close/>
                </a:path>
              </a:pathLst>
            </a:custGeom>
            <a:noFill/>
            <a:ln w="18462" cap="rnd">
              <a:solidFill>
                <a:srgbClr val="BA9C64"/>
              </a:solidFill>
              <a:prstDash val="solid"/>
              <a:round/>
            </a:ln>
          </p:spPr>
          <p:txBody>
            <a:bodyPr rtlCol="0" anchor="ctr"/>
            <a:lstStyle/>
            <a:p>
              <a:endParaRPr lang="en-US"/>
            </a:p>
          </p:txBody>
        </p:sp>
      </p:grpSp>
      <p:sp>
        <p:nvSpPr>
          <p:cNvPr id="5" name="TextBox 4">
            <a:extLst>
              <a:ext uri="{FF2B5EF4-FFF2-40B4-BE49-F238E27FC236}">
                <a16:creationId xmlns:a16="http://schemas.microsoft.com/office/drawing/2014/main" id="{CB82CB24-5CE3-0FDE-09AF-FFB3BC67BF52}"/>
              </a:ext>
            </a:extLst>
          </p:cNvPr>
          <p:cNvSpPr txBox="1"/>
          <p:nvPr userDrawn="1"/>
        </p:nvSpPr>
        <p:spPr>
          <a:xfrm>
            <a:off x="5949502" y="1866402"/>
            <a:ext cx="4523070" cy="1846659"/>
          </a:xfrm>
          <a:prstGeom prst="rect">
            <a:avLst/>
          </a:prstGeom>
          <a:noFill/>
        </p:spPr>
        <p:txBody>
          <a:bodyPr wrap="square" lIns="0" tIns="0" rIns="0" bIns="0">
            <a:spAutoFit/>
          </a:bodyPr>
          <a:lstStyle/>
          <a:p>
            <a:pPr lvl="0">
              <a:spcAft>
                <a:spcPts val="800"/>
              </a:spcAft>
            </a:pPr>
            <a:r>
              <a:rPr lang="en-AU" sz="2400" kern="1200" dirty="0">
                <a:solidFill>
                  <a:schemeClr val="accent5"/>
                </a:solidFill>
                <a:latin typeface="+mn-lt"/>
                <a:ea typeface="+mn-ea"/>
                <a:cs typeface="+mn-cs"/>
              </a:rPr>
              <a:t>My experience in the UQ MBA gave me the courage to apply for board positions and improved my confidence when presenting in the workplace.</a:t>
            </a:r>
          </a:p>
        </p:txBody>
      </p:sp>
      <p:sp>
        <p:nvSpPr>
          <p:cNvPr id="9" name="TextBox 8">
            <a:extLst>
              <a:ext uri="{FF2B5EF4-FFF2-40B4-BE49-F238E27FC236}">
                <a16:creationId xmlns:a16="http://schemas.microsoft.com/office/drawing/2014/main" id="{8E4BEEB3-789C-976D-E6D2-86929313643C}"/>
              </a:ext>
            </a:extLst>
          </p:cNvPr>
          <p:cNvSpPr txBox="1"/>
          <p:nvPr userDrawn="1"/>
        </p:nvSpPr>
        <p:spPr>
          <a:xfrm>
            <a:off x="5945879" y="5891049"/>
            <a:ext cx="5611745" cy="430887"/>
          </a:xfrm>
          <a:prstGeom prst="rect">
            <a:avLst/>
          </a:prstGeom>
          <a:noFill/>
        </p:spPr>
        <p:txBody>
          <a:bodyPr wrap="square" lIns="0" tIns="0" rIns="0" bIns="0">
            <a:spAutoFit/>
          </a:bodyPr>
          <a:lstStyle/>
          <a:p>
            <a:pPr marL="0" algn="l" defTabSz="914400" rtl="0" eaLnBrk="1" latinLnBrk="0" hangingPunct="1">
              <a:lnSpc>
                <a:spcPct val="100000"/>
              </a:lnSpc>
              <a:spcAft>
                <a:spcPts val="800"/>
              </a:spcAft>
            </a:pPr>
            <a:r>
              <a:rPr lang="en-AU" sz="1400" b="1" kern="1200" dirty="0">
                <a:solidFill>
                  <a:schemeClr val="accent5"/>
                </a:solidFill>
                <a:latin typeface="+mn-lt"/>
                <a:ea typeface="+mn-ea"/>
                <a:cs typeface="+mn-cs"/>
              </a:rPr>
              <a:t>Tom Keating</a:t>
            </a:r>
            <a:br>
              <a:rPr lang="en-AU" sz="1400" b="1" kern="1200" dirty="0">
                <a:solidFill>
                  <a:schemeClr val="accent5"/>
                </a:solidFill>
                <a:latin typeface="+mn-lt"/>
                <a:ea typeface="+mn-ea"/>
                <a:cs typeface="+mn-cs"/>
              </a:rPr>
            </a:br>
            <a:r>
              <a:rPr lang="en-AU" sz="1400" b="0" kern="1200" dirty="0">
                <a:solidFill>
                  <a:schemeClr val="accent5"/>
                </a:solidFill>
                <a:latin typeface="+mn-lt"/>
                <a:ea typeface="+mn-ea"/>
                <a:cs typeface="+mn-cs"/>
              </a:rPr>
              <a:t>Financial Planning and Analysis Manager, Fitzroy Australia Resources</a:t>
            </a:r>
          </a:p>
        </p:txBody>
      </p:sp>
      <p:pic>
        <p:nvPicPr>
          <p:cNvPr id="10" name="Picture 9">
            <a:extLst>
              <a:ext uri="{FF2B5EF4-FFF2-40B4-BE49-F238E27FC236}">
                <a16:creationId xmlns:a16="http://schemas.microsoft.com/office/drawing/2014/main" id="{701BDF50-1F4E-7211-4F4C-235A5EE0340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634369" y="1488287"/>
            <a:ext cx="4523070" cy="4783467"/>
          </a:xfrm>
          <a:custGeom>
            <a:avLst/>
            <a:gdLst>
              <a:gd name="connsiteX0" fmla="*/ 0 w 4523070"/>
              <a:gd name="connsiteY0" fmla="*/ 0 h 4783467"/>
              <a:gd name="connsiteX1" fmla="*/ 4523070 w 4523070"/>
              <a:gd name="connsiteY1" fmla="*/ 0 h 4783467"/>
              <a:gd name="connsiteX2" fmla="*/ 4523070 w 4523070"/>
              <a:gd name="connsiteY2" fmla="*/ 4783467 h 4783467"/>
              <a:gd name="connsiteX3" fmla="*/ 2033704 w 4523070"/>
              <a:gd name="connsiteY3" fmla="*/ 4783467 h 4783467"/>
              <a:gd name="connsiteX4" fmla="*/ 2033704 w 4523070"/>
              <a:gd name="connsiteY4" fmla="*/ 4783341 h 4783467"/>
              <a:gd name="connsiteX5" fmla="*/ 1913093 w 4523070"/>
              <a:gd name="connsiteY5" fmla="*/ 4783341 h 4783467"/>
              <a:gd name="connsiteX6" fmla="*/ 8971 w 4523070"/>
              <a:gd name="connsiteY6" fmla="*/ 2768992 h 4783467"/>
              <a:gd name="connsiteX7" fmla="*/ 0 w 4523070"/>
              <a:gd name="connsiteY7" fmla="*/ 2601114 h 4783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23070" h="4783467">
                <a:moveTo>
                  <a:pt x="0" y="0"/>
                </a:moveTo>
                <a:lnTo>
                  <a:pt x="4523070" y="0"/>
                </a:lnTo>
                <a:lnTo>
                  <a:pt x="4523070" y="4783467"/>
                </a:lnTo>
                <a:lnTo>
                  <a:pt x="2033704" y="4783467"/>
                </a:lnTo>
                <a:lnTo>
                  <a:pt x="2033704" y="4783341"/>
                </a:lnTo>
                <a:lnTo>
                  <a:pt x="1913093" y="4783341"/>
                </a:lnTo>
                <a:cubicBezTo>
                  <a:pt x="868199" y="4465394"/>
                  <a:pt x="100812" y="3632561"/>
                  <a:pt x="8971" y="2768992"/>
                </a:cubicBezTo>
                <a:lnTo>
                  <a:pt x="0" y="2601114"/>
                </a:lnTo>
                <a:close/>
              </a:path>
            </a:pathLst>
          </a:custGeom>
        </p:spPr>
      </p:pic>
    </p:spTree>
    <p:extLst>
      <p:ext uri="{BB962C8B-B14F-4D97-AF65-F5344CB8AC3E}">
        <p14:creationId xmlns:p14="http://schemas.microsoft.com/office/powerpoint/2010/main" val="16667851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07E48E4D-02BC-FDF9-A264-3D34DF4E5C14}"/>
              </a:ext>
            </a:extLst>
          </p:cNvPr>
          <p:cNvSpPr>
            <a:spLocks noGrp="1"/>
          </p:cNvSpPr>
          <p:nvPr>
            <p:ph type="subTitle" idx="1" hasCustomPrompt="1"/>
          </p:nvPr>
        </p:nvSpPr>
        <p:spPr>
          <a:xfrm>
            <a:off x="646670" y="4624181"/>
            <a:ext cx="3702908" cy="594589"/>
          </a:xfrm>
          <a:prstGeom prst="rect">
            <a:avLst/>
          </a:prstGeom>
        </p:spPr>
        <p:txBody>
          <a:bodyPr lIns="0" tIns="0" rIns="0" bIns="0">
            <a:normAutofit/>
          </a:bodyPr>
          <a:lstStyle>
            <a:lvl1pPr marL="0" indent="0" algn="l">
              <a:buNone/>
              <a:defRPr lang="en-US" sz="1600" b="1" kern="1200" spc="250" baseline="0" dirty="0">
                <a:solidFill>
                  <a:schemeClr val="bg1"/>
                </a:solidFill>
                <a:effectLst/>
                <a:latin typeface="Arial" panose="020B0604020202020204" pitchFamily="34" charset="0"/>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[FIRSTNAME LASTNAME]</a:t>
            </a:r>
            <a:endParaRPr lang="en-US" dirty="0"/>
          </a:p>
        </p:txBody>
      </p:sp>
      <p:sp>
        <p:nvSpPr>
          <p:cNvPr id="10" name="TextBox 9">
            <a:extLst>
              <a:ext uri="{FF2B5EF4-FFF2-40B4-BE49-F238E27FC236}">
                <a16:creationId xmlns:a16="http://schemas.microsoft.com/office/drawing/2014/main" id="{0755FB73-1DED-7252-0D2C-1BC7F8DC40B8}"/>
              </a:ext>
            </a:extLst>
          </p:cNvPr>
          <p:cNvSpPr txBox="1"/>
          <p:nvPr userDrawn="1"/>
        </p:nvSpPr>
        <p:spPr>
          <a:xfrm>
            <a:off x="646670" y="1914567"/>
            <a:ext cx="6098058" cy="307777"/>
          </a:xfrm>
          <a:prstGeom prst="rect">
            <a:avLst/>
          </a:prstGeom>
          <a:noFill/>
        </p:spPr>
        <p:txBody>
          <a:bodyPr wrap="square" lIns="0" tIns="0" rIns="0" bIns="0">
            <a:spAutoFit/>
          </a:bodyPr>
          <a:lstStyle/>
          <a:p>
            <a:r>
              <a:rPr lang="en-AU" sz="2000" b="1" spc="300" dirty="0">
                <a:solidFill>
                  <a:schemeClr val="bg1"/>
                </a:solidFill>
                <a:effectLst/>
                <a:latin typeface="Arial" panose="020B0604020202020204" pitchFamily="34" charset="0"/>
              </a:rPr>
              <a:t>PROPOSAL</a:t>
            </a:r>
            <a:endParaRPr lang="en-AU" sz="2000" spc="300" dirty="0">
              <a:solidFill>
                <a:schemeClr val="bg1"/>
              </a:solidFill>
              <a:effectLst/>
              <a:latin typeface="Arial" panose="020B0604020202020204" pitchFamily="34" charset="0"/>
            </a:endParaRPr>
          </a:p>
        </p:txBody>
      </p:sp>
      <p:sp>
        <p:nvSpPr>
          <p:cNvPr id="12" name="Title 1">
            <a:extLst>
              <a:ext uri="{FF2B5EF4-FFF2-40B4-BE49-F238E27FC236}">
                <a16:creationId xmlns:a16="http://schemas.microsoft.com/office/drawing/2014/main" id="{8965B0F7-A8FF-888E-0120-2B22F0101554}"/>
              </a:ext>
            </a:extLst>
          </p:cNvPr>
          <p:cNvSpPr txBox="1">
            <a:spLocks/>
          </p:cNvSpPr>
          <p:nvPr userDrawn="1"/>
        </p:nvSpPr>
        <p:spPr>
          <a:xfrm>
            <a:off x="646670" y="2370395"/>
            <a:ext cx="6174260" cy="2016253"/>
          </a:xfrm>
          <a:prstGeom prst="rect">
            <a:avLst/>
          </a:prstGeom>
        </p:spPr>
        <p:txBody>
          <a:bodyPr lIns="0" tIns="0" rIns="0" bIns="0" anchor="t" anchorCtr="0">
            <a:normAutofit/>
          </a:bodyPr>
          <a:lstStyle>
            <a:lvl1pPr algn="l" defTabSz="914400" rtl="0" eaLnBrk="1" latinLnBrk="0" hangingPunct="1">
              <a:lnSpc>
                <a:spcPct val="90000"/>
              </a:lnSpc>
              <a:spcBef>
                <a:spcPct val="0"/>
              </a:spcBef>
              <a:buNone/>
              <a:defRPr sz="4000" kern="1200" spc="300">
                <a:solidFill>
                  <a:schemeClr val="bg1"/>
                </a:solidFill>
                <a:latin typeface="+mj-lt"/>
                <a:ea typeface="+mj-ea"/>
                <a:cs typeface="+mj-cs"/>
              </a:defRPr>
            </a:lvl1pPr>
          </a:lstStyle>
          <a:p>
            <a:r>
              <a:rPr lang="en-AU" b="1" dirty="0">
                <a:solidFill>
                  <a:schemeClr val="bg1"/>
                </a:solidFill>
                <a:latin typeface="Arial" panose="020B0604020202020204" pitchFamily="34" charset="0"/>
              </a:rPr>
              <a:t>INVESTING IN OUR BUSINESS THROUGH EDUCATION</a:t>
            </a:r>
            <a:endParaRPr lang="en-AU" dirty="0">
              <a:solidFill>
                <a:schemeClr val="bg1"/>
              </a:solidFill>
              <a:latin typeface="Arial" panose="020B0604020202020204" pitchFamily="34" charset="0"/>
            </a:endParaRPr>
          </a:p>
        </p:txBody>
      </p:sp>
    </p:spTree>
    <p:extLst>
      <p:ext uri="{BB962C8B-B14F-4D97-AF65-F5344CB8AC3E}">
        <p14:creationId xmlns:p14="http://schemas.microsoft.com/office/powerpoint/2010/main" val="2158065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stimonial 1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8CC4667-55D5-97A5-186C-EB8C1F77495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34369" y="506736"/>
            <a:ext cx="1557638" cy="408560"/>
          </a:xfrm>
          <a:prstGeom prst="rect">
            <a:avLst/>
          </a:prstGeom>
        </p:spPr>
      </p:pic>
      <p:pic>
        <p:nvPicPr>
          <p:cNvPr id="8" name="Picture 7">
            <a:extLst>
              <a:ext uri="{FF2B5EF4-FFF2-40B4-BE49-F238E27FC236}">
                <a16:creationId xmlns:a16="http://schemas.microsoft.com/office/drawing/2014/main" id="{0DD9EC50-9B4D-663E-DF46-E3B1E30D0896}"/>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9323885" y="450287"/>
            <a:ext cx="2233740" cy="215759"/>
          </a:xfrm>
          <a:prstGeom prst="rect">
            <a:avLst/>
          </a:prstGeom>
        </p:spPr>
      </p:pic>
      <p:grpSp>
        <p:nvGrpSpPr>
          <p:cNvPr id="11" name="Graphic 7">
            <a:extLst>
              <a:ext uri="{FF2B5EF4-FFF2-40B4-BE49-F238E27FC236}">
                <a16:creationId xmlns:a16="http://schemas.microsoft.com/office/drawing/2014/main" id="{FF12C3FE-0D25-12E8-8F68-DDDACA54EB26}"/>
              </a:ext>
            </a:extLst>
          </p:cNvPr>
          <p:cNvGrpSpPr/>
          <p:nvPr userDrawn="1"/>
        </p:nvGrpSpPr>
        <p:grpSpPr>
          <a:xfrm>
            <a:off x="5945880" y="1494262"/>
            <a:ext cx="300240" cy="239743"/>
            <a:chOff x="2314844" y="824493"/>
            <a:chExt cx="439389" cy="350854"/>
          </a:xfrm>
          <a:noFill/>
        </p:grpSpPr>
        <p:sp>
          <p:nvSpPr>
            <p:cNvPr id="12" name="Freeform 11">
              <a:extLst>
                <a:ext uri="{FF2B5EF4-FFF2-40B4-BE49-F238E27FC236}">
                  <a16:creationId xmlns:a16="http://schemas.microsoft.com/office/drawing/2014/main" id="{40FF587F-8EB4-47B1-22C5-8ABC5020B032}"/>
                </a:ext>
              </a:extLst>
            </p:cNvPr>
            <p:cNvSpPr/>
            <p:nvPr/>
          </p:nvSpPr>
          <p:spPr>
            <a:xfrm>
              <a:off x="2314844" y="824493"/>
              <a:ext cx="170771" cy="309213"/>
            </a:xfrm>
            <a:custGeom>
              <a:avLst/>
              <a:gdLst>
                <a:gd name="connsiteX0" fmla="*/ 170771 w 170771"/>
                <a:gd name="connsiteY0" fmla="*/ 0 h 309213"/>
                <a:gd name="connsiteX1" fmla="*/ 85386 w 170771"/>
                <a:gd name="connsiteY1" fmla="*/ 0 h 309213"/>
                <a:gd name="connsiteX2" fmla="*/ 0 w 170771"/>
                <a:gd name="connsiteY2" fmla="*/ 138495 h 309213"/>
                <a:gd name="connsiteX3" fmla="*/ 0 w 170771"/>
                <a:gd name="connsiteY3" fmla="*/ 309214 h 309213"/>
              </a:gdLst>
              <a:ahLst/>
              <a:cxnLst>
                <a:cxn ang="0">
                  <a:pos x="connsiteX0" y="connsiteY0"/>
                </a:cxn>
                <a:cxn ang="0">
                  <a:pos x="connsiteX1" y="connsiteY1"/>
                </a:cxn>
                <a:cxn ang="0">
                  <a:pos x="connsiteX2" y="connsiteY2"/>
                </a:cxn>
                <a:cxn ang="0">
                  <a:pos x="connsiteX3" y="connsiteY3"/>
                </a:cxn>
              </a:cxnLst>
              <a:rect l="l" t="t" r="r" b="b"/>
              <a:pathLst>
                <a:path w="170771" h="309213">
                  <a:moveTo>
                    <a:pt x="170771" y="0"/>
                  </a:moveTo>
                  <a:lnTo>
                    <a:pt x="85386" y="0"/>
                  </a:lnTo>
                  <a:cubicBezTo>
                    <a:pt x="38216" y="0"/>
                    <a:pt x="0" y="62046"/>
                    <a:pt x="0" y="138495"/>
                  </a:cubicBezTo>
                  <a:lnTo>
                    <a:pt x="0" y="309214"/>
                  </a:lnTo>
                </a:path>
              </a:pathLst>
            </a:custGeom>
            <a:noFill/>
            <a:ln w="18462" cap="rnd">
              <a:solidFill>
                <a:srgbClr val="BA9C64"/>
              </a:solidFill>
              <a:prstDash val="solid"/>
              <a:round/>
            </a:ln>
          </p:spPr>
          <p:txBody>
            <a:bodyPr rtlCol="0" anchor="ctr"/>
            <a:lstStyle/>
            <a:p>
              <a:endParaRPr lang="en-US"/>
            </a:p>
          </p:txBody>
        </p:sp>
        <p:sp>
          <p:nvSpPr>
            <p:cNvPr id="13" name="Freeform 12">
              <a:extLst>
                <a:ext uri="{FF2B5EF4-FFF2-40B4-BE49-F238E27FC236}">
                  <a16:creationId xmlns:a16="http://schemas.microsoft.com/office/drawing/2014/main" id="{D06772CD-C5F5-534C-7610-6468DADBD98B}"/>
                </a:ext>
              </a:extLst>
            </p:cNvPr>
            <p:cNvSpPr/>
            <p:nvPr/>
          </p:nvSpPr>
          <p:spPr>
            <a:xfrm>
              <a:off x="2314937" y="943507"/>
              <a:ext cx="170771" cy="231841"/>
            </a:xfrm>
            <a:custGeom>
              <a:avLst/>
              <a:gdLst>
                <a:gd name="connsiteX0" fmla="*/ 0 w 170771"/>
                <a:gd name="connsiteY0" fmla="*/ 0 h 231841"/>
                <a:gd name="connsiteX1" fmla="*/ 170771 w 170771"/>
                <a:gd name="connsiteY1" fmla="*/ 0 h 231841"/>
                <a:gd name="connsiteX2" fmla="*/ 170771 w 170771"/>
                <a:gd name="connsiteY2" fmla="*/ 231841 h 231841"/>
                <a:gd name="connsiteX3" fmla="*/ 0 w 170771"/>
                <a:gd name="connsiteY3" fmla="*/ 231841 h 231841"/>
              </a:gdLst>
              <a:ahLst/>
              <a:cxnLst>
                <a:cxn ang="0">
                  <a:pos x="connsiteX0" y="connsiteY0"/>
                </a:cxn>
                <a:cxn ang="0">
                  <a:pos x="connsiteX1" y="connsiteY1"/>
                </a:cxn>
                <a:cxn ang="0">
                  <a:pos x="connsiteX2" y="connsiteY2"/>
                </a:cxn>
                <a:cxn ang="0">
                  <a:pos x="connsiteX3" y="connsiteY3"/>
                </a:cxn>
              </a:cxnLst>
              <a:rect l="l" t="t" r="r" b="b"/>
              <a:pathLst>
                <a:path w="170771" h="231841">
                  <a:moveTo>
                    <a:pt x="0" y="0"/>
                  </a:moveTo>
                  <a:lnTo>
                    <a:pt x="170771" y="0"/>
                  </a:lnTo>
                  <a:lnTo>
                    <a:pt x="170771" y="231841"/>
                  </a:lnTo>
                  <a:lnTo>
                    <a:pt x="0" y="231841"/>
                  </a:lnTo>
                  <a:close/>
                </a:path>
              </a:pathLst>
            </a:custGeom>
            <a:noFill/>
            <a:ln w="18462" cap="rnd">
              <a:solidFill>
                <a:srgbClr val="BA9C64"/>
              </a:solidFill>
              <a:prstDash val="solid"/>
              <a:round/>
            </a:ln>
          </p:spPr>
          <p:txBody>
            <a:bodyPr rtlCol="0" anchor="ctr"/>
            <a:lstStyle/>
            <a:p>
              <a:endParaRPr lang="en-US"/>
            </a:p>
          </p:txBody>
        </p:sp>
        <p:sp>
          <p:nvSpPr>
            <p:cNvPr id="14" name="Freeform 13">
              <a:extLst>
                <a:ext uri="{FF2B5EF4-FFF2-40B4-BE49-F238E27FC236}">
                  <a16:creationId xmlns:a16="http://schemas.microsoft.com/office/drawing/2014/main" id="{3DB2E63D-6FA8-754B-A894-CC9FBC05EEC1}"/>
                </a:ext>
              </a:extLst>
            </p:cNvPr>
            <p:cNvSpPr/>
            <p:nvPr/>
          </p:nvSpPr>
          <p:spPr>
            <a:xfrm>
              <a:off x="2583463" y="824493"/>
              <a:ext cx="170678" cy="294348"/>
            </a:xfrm>
            <a:custGeom>
              <a:avLst/>
              <a:gdLst>
                <a:gd name="connsiteX0" fmla="*/ 170679 w 170678"/>
                <a:gd name="connsiteY0" fmla="*/ 0 h 294348"/>
                <a:gd name="connsiteX1" fmla="*/ 85386 w 170678"/>
                <a:gd name="connsiteY1" fmla="*/ 0 h 294348"/>
                <a:gd name="connsiteX2" fmla="*/ 0 w 170678"/>
                <a:gd name="connsiteY2" fmla="*/ 129262 h 294348"/>
                <a:gd name="connsiteX3" fmla="*/ 0 w 170678"/>
                <a:gd name="connsiteY3" fmla="*/ 294349 h 294348"/>
              </a:gdLst>
              <a:ahLst/>
              <a:cxnLst>
                <a:cxn ang="0">
                  <a:pos x="connsiteX0" y="connsiteY0"/>
                </a:cxn>
                <a:cxn ang="0">
                  <a:pos x="connsiteX1" y="connsiteY1"/>
                </a:cxn>
                <a:cxn ang="0">
                  <a:pos x="connsiteX2" y="connsiteY2"/>
                </a:cxn>
                <a:cxn ang="0">
                  <a:pos x="connsiteX3" y="connsiteY3"/>
                </a:cxn>
              </a:cxnLst>
              <a:rect l="l" t="t" r="r" b="b"/>
              <a:pathLst>
                <a:path w="170678" h="294348">
                  <a:moveTo>
                    <a:pt x="170679" y="0"/>
                  </a:moveTo>
                  <a:lnTo>
                    <a:pt x="85386" y="0"/>
                  </a:lnTo>
                  <a:cubicBezTo>
                    <a:pt x="38216" y="0"/>
                    <a:pt x="0" y="57891"/>
                    <a:pt x="0" y="129262"/>
                  </a:cubicBezTo>
                  <a:lnTo>
                    <a:pt x="0" y="294349"/>
                  </a:lnTo>
                </a:path>
              </a:pathLst>
            </a:custGeom>
            <a:noFill/>
            <a:ln w="18462" cap="rnd">
              <a:solidFill>
                <a:srgbClr val="BA9C64"/>
              </a:solidFill>
              <a:prstDash val="solid"/>
              <a:round/>
            </a:ln>
          </p:spPr>
          <p:txBody>
            <a:bodyPr rtlCol="0" anchor="ctr"/>
            <a:lstStyle/>
            <a:p>
              <a:endParaRPr lang="en-US"/>
            </a:p>
          </p:txBody>
        </p:sp>
        <p:sp>
          <p:nvSpPr>
            <p:cNvPr id="15" name="Freeform 14">
              <a:extLst>
                <a:ext uri="{FF2B5EF4-FFF2-40B4-BE49-F238E27FC236}">
                  <a16:creationId xmlns:a16="http://schemas.microsoft.com/office/drawing/2014/main" id="{CA6EA7D1-41D4-1CC9-B238-9F5FA15CC3BF}"/>
                </a:ext>
              </a:extLst>
            </p:cNvPr>
            <p:cNvSpPr/>
            <p:nvPr/>
          </p:nvSpPr>
          <p:spPr>
            <a:xfrm>
              <a:off x="2583463" y="943507"/>
              <a:ext cx="170771" cy="231841"/>
            </a:xfrm>
            <a:custGeom>
              <a:avLst/>
              <a:gdLst>
                <a:gd name="connsiteX0" fmla="*/ 0 w 170771"/>
                <a:gd name="connsiteY0" fmla="*/ 0 h 231841"/>
                <a:gd name="connsiteX1" fmla="*/ 170771 w 170771"/>
                <a:gd name="connsiteY1" fmla="*/ 0 h 231841"/>
                <a:gd name="connsiteX2" fmla="*/ 170771 w 170771"/>
                <a:gd name="connsiteY2" fmla="*/ 231841 h 231841"/>
                <a:gd name="connsiteX3" fmla="*/ 0 w 170771"/>
                <a:gd name="connsiteY3" fmla="*/ 231841 h 231841"/>
              </a:gdLst>
              <a:ahLst/>
              <a:cxnLst>
                <a:cxn ang="0">
                  <a:pos x="connsiteX0" y="connsiteY0"/>
                </a:cxn>
                <a:cxn ang="0">
                  <a:pos x="connsiteX1" y="connsiteY1"/>
                </a:cxn>
                <a:cxn ang="0">
                  <a:pos x="connsiteX2" y="connsiteY2"/>
                </a:cxn>
                <a:cxn ang="0">
                  <a:pos x="connsiteX3" y="connsiteY3"/>
                </a:cxn>
              </a:cxnLst>
              <a:rect l="l" t="t" r="r" b="b"/>
              <a:pathLst>
                <a:path w="170771" h="231841">
                  <a:moveTo>
                    <a:pt x="0" y="0"/>
                  </a:moveTo>
                  <a:lnTo>
                    <a:pt x="170771" y="0"/>
                  </a:lnTo>
                  <a:lnTo>
                    <a:pt x="170771" y="231841"/>
                  </a:lnTo>
                  <a:lnTo>
                    <a:pt x="0" y="231841"/>
                  </a:lnTo>
                  <a:close/>
                </a:path>
              </a:pathLst>
            </a:custGeom>
            <a:noFill/>
            <a:ln w="18462" cap="rnd">
              <a:solidFill>
                <a:srgbClr val="BA9C64"/>
              </a:solidFill>
              <a:prstDash val="solid"/>
              <a:round/>
            </a:ln>
          </p:spPr>
          <p:txBody>
            <a:bodyPr rtlCol="0" anchor="ctr"/>
            <a:lstStyle/>
            <a:p>
              <a:endParaRPr lang="en-US"/>
            </a:p>
          </p:txBody>
        </p:sp>
      </p:grpSp>
      <p:grpSp>
        <p:nvGrpSpPr>
          <p:cNvPr id="16" name="Graphic 7">
            <a:extLst>
              <a:ext uri="{FF2B5EF4-FFF2-40B4-BE49-F238E27FC236}">
                <a16:creationId xmlns:a16="http://schemas.microsoft.com/office/drawing/2014/main" id="{AC2B9C5C-D21F-63BD-74C5-A3179A8895BD}"/>
              </a:ext>
            </a:extLst>
          </p:cNvPr>
          <p:cNvGrpSpPr/>
          <p:nvPr userDrawn="1"/>
        </p:nvGrpSpPr>
        <p:grpSpPr>
          <a:xfrm>
            <a:off x="5945911" y="4622733"/>
            <a:ext cx="300177" cy="239743"/>
            <a:chOff x="2911067" y="824493"/>
            <a:chExt cx="439297" cy="350854"/>
          </a:xfrm>
          <a:noFill/>
        </p:grpSpPr>
        <p:sp>
          <p:nvSpPr>
            <p:cNvPr id="17" name="Freeform 16">
              <a:extLst>
                <a:ext uri="{FF2B5EF4-FFF2-40B4-BE49-F238E27FC236}">
                  <a16:creationId xmlns:a16="http://schemas.microsoft.com/office/drawing/2014/main" id="{553642F2-25FD-EB59-7F17-B26E60F539B4}"/>
                </a:ext>
              </a:extLst>
            </p:cNvPr>
            <p:cNvSpPr/>
            <p:nvPr/>
          </p:nvSpPr>
          <p:spPr>
            <a:xfrm>
              <a:off x="3179593" y="866134"/>
              <a:ext cx="170771" cy="309213"/>
            </a:xfrm>
            <a:custGeom>
              <a:avLst/>
              <a:gdLst>
                <a:gd name="connsiteX0" fmla="*/ 0 w 170771"/>
                <a:gd name="connsiteY0" fmla="*/ 309214 h 309213"/>
                <a:gd name="connsiteX1" fmla="*/ 85386 w 170771"/>
                <a:gd name="connsiteY1" fmla="*/ 309214 h 309213"/>
                <a:gd name="connsiteX2" fmla="*/ 170771 w 170771"/>
                <a:gd name="connsiteY2" fmla="*/ 170719 h 309213"/>
                <a:gd name="connsiteX3" fmla="*/ 170771 w 170771"/>
                <a:gd name="connsiteY3" fmla="*/ 0 h 309213"/>
              </a:gdLst>
              <a:ahLst/>
              <a:cxnLst>
                <a:cxn ang="0">
                  <a:pos x="connsiteX0" y="connsiteY0"/>
                </a:cxn>
                <a:cxn ang="0">
                  <a:pos x="connsiteX1" y="connsiteY1"/>
                </a:cxn>
                <a:cxn ang="0">
                  <a:pos x="connsiteX2" y="connsiteY2"/>
                </a:cxn>
                <a:cxn ang="0">
                  <a:pos x="connsiteX3" y="connsiteY3"/>
                </a:cxn>
              </a:cxnLst>
              <a:rect l="l" t="t" r="r" b="b"/>
              <a:pathLst>
                <a:path w="170771" h="309213">
                  <a:moveTo>
                    <a:pt x="0" y="309214"/>
                  </a:moveTo>
                  <a:lnTo>
                    <a:pt x="85386" y="309214"/>
                  </a:lnTo>
                  <a:cubicBezTo>
                    <a:pt x="132556" y="309214"/>
                    <a:pt x="170771" y="247168"/>
                    <a:pt x="170771" y="170719"/>
                  </a:cubicBezTo>
                  <a:lnTo>
                    <a:pt x="170771" y="0"/>
                  </a:lnTo>
                </a:path>
              </a:pathLst>
            </a:custGeom>
            <a:noFill/>
            <a:ln w="18462" cap="rnd">
              <a:solidFill>
                <a:srgbClr val="BA9C64"/>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BF240885-7DF1-6AED-6FCE-678A73DA0333}"/>
                </a:ext>
              </a:extLst>
            </p:cNvPr>
            <p:cNvSpPr/>
            <p:nvPr/>
          </p:nvSpPr>
          <p:spPr>
            <a:xfrm>
              <a:off x="3179593" y="824493"/>
              <a:ext cx="170771" cy="231841"/>
            </a:xfrm>
            <a:custGeom>
              <a:avLst/>
              <a:gdLst>
                <a:gd name="connsiteX0" fmla="*/ 0 w 170771"/>
                <a:gd name="connsiteY0" fmla="*/ 0 h 231841"/>
                <a:gd name="connsiteX1" fmla="*/ 170771 w 170771"/>
                <a:gd name="connsiteY1" fmla="*/ 0 h 231841"/>
                <a:gd name="connsiteX2" fmla="*/ 170771 w 170771"/>
                <a:gd name="connsiteY2" fmla="*/ 231841 h 231841"/>
                <a:gd name="connsiteX3" fmla="*/ 0 w 170771"/>
                <a:gd name="connsiteY3" fmla="*/ 231841 h 231841"/>
              </a:gdLst>
              <a:ahLst/>
              <a:cxnLst>
                <a:cxn ang="0">
                  <a:pos x="connsiteX0" y="connsiteY0"/>
                </a:cxn>
                <a:cxn ang="0">
                  <a:pos x="connsiteX1" y="connsiteY1"/>
                </a:cxn>
                <a:cxn ang="0">
                  <a:pos x="connsiteX2" y="connsiteY2"/>
                </a:cxn>
                <a:cxn ang="0">
                  <a:pos x="connsiteX3" y="connsiteY3"/>
                </a:cxn>
              </a:cxnLst>
              <a:rect l="l" t="t" r="r" b="b"/>
              <a:pathLst>
                <a:path w="170771" h="231841">
                  <a:moveTo>
                    <a:pt x="0" y="0"/>
                  </a:moveTo>
                  <a:lnTo>
                    <a:pt x="170771" y="0"/>
                  </a:lnTo>
                  <a:lnTo>
                    <a:pt x="170771" y="231841"/>
                  </a:lnTo>
                  <a:lnTo>
                    <a:pt x="0" y="231841"/>
                  </a:lnTo>
                  <a:close/>
                </a:path>
              </a:pathLst>
            </a:custGeom>
            <a:noFill/>
            <a:ln w="18462" cap="rnd">
              <a:solidFill>
                <a:srgbClr val="BA9C64"/>
              </a:solidFill>
              <a:prstDash val="solid"/>
              <a:round/>
            </a:ln>
          </p:spPr>
          <p:txBody>
            <a:bodyPr rtlCol="0" anchor="ctr"/>
            <a:lstStyle/>
            <a:p>
              <a:endParaRPr lang="en-US"/>
            </a:p>
          </p:txBody>
        </p:sp>
        <p:sp>
          <p:nvSpPr>
            <p:cNvPr id="19" name="Freeform 18">
              <a:extLst>
                <a:ext uri="{FF2B5EF4-FFF2-40B4-BE49-F238E27FC236}">
                  <a16:creationId xmlns:a16="http://schemas.microsoft.com/office/drawing/2014/main" id="{69929795-F37B-08D0-8A16-8B69C6C2DCBB}"/>
                </a:ext>
              </a:extLst>
            </p:cNvPr>
            <p:cNvSpPr/>
            <p:nvPr/>
          </p:nvSpPr>
          <p:spPr>
            <a:xfrm>
              <a:off x="2911067" y="880999"/>
              <a:ext cx="170771" cy="294348"/>
            </a:xfrm>
            <a:custGeom>
              <a:avLst/>
              <a:gdLst>
                <a:gd name="connsiteX0" fmla="*/ 0 w 170771"/>
                <a:gd name="connsiteY0" fmla="*/ 294349 h 294348"/>
                <a:gd name="connsiteX1" fmla="*/ 85386 w 170771"/>
                <a:gd name="connsiteY1" fmla="*/ 294349 h 294348"/>
                <a:gd name="connsiteX2" fmla="*/ 170771 w 170771"/>
                <a:gd name="connsiteY2" fmla="*/ 165086 h 294348"/>
                <a:gd name="connsiteX3" fmla="*/ 170771 w 170771"/>
                <a:gd name="connsiteY3" fmla="*/ 0 h 294348"/>
              </a:gdLst>
              <a:ahLst/>
              <a:cxnLst>
                <a:cxn ang="0">
                  <a:pos x="connsiteX0" y="connsiteY0"/>
                </a:cxn>
                <a:cxn ang="0">
                  <a:pos x="connsiteX1" y="connsiteY1"/>
                </a:cxn>
                <a:cxn ang="0">
                  <a:pos x="connsiteX2" y="connsiteY2"/>
                </a:cxn>
                <a:cxn ang="0">
                  <a:pos x="connsiteX3" y="connsiteY3"/>
                </a:cxn>
              </a:cxnLst>
              <a:rect l="l" t="t" r="r" b="b"/>
              <a:pathLst>
                <a:path w="170771" h="294348">
                  <a:moveTo>
                    <a:pt x="0" y="294349"/>
                  </a:moveTo>
                  <a:lnTo>
                    <a:pt x="85386" y="294349"/>
                  </a:lnTo>
                  <a:cubicBezTo>
                    <a:pt x="132555" y="294349"/>
                    <a:pt x="170771" y="236458"/>
                    <a:pt x="170771" y="165086"/>
                  </a:cubicBezTo>
                  <a:lnTo>
                    <a:pt x="170771" y="0"/>
                  </a:lnTo>
                </a:path>
              </a:pathLst>
            </a:custGeom>
            <a:noFill/>
            <a:ln w="18462" cap="rnd">
              <a:solidFill>
                <a:srgbClr val="BA9C64"/>
              </a:solidFill>
              <a:prstDash val="solid"/>
              <a:round/>
            </a:ln>
          </p:spPr>
          <p:txBody>
            <a:bodyPr rtlCol="0" anchor="ctr"/>
            <a:lstStyle/>
            <a:p>
              <a:endParaRPr lang="en-US"/>
            </a:p>
          </p:txBody>
        </p:sp>
        <p:sp>
          <p:nvSpPr>
            <p:cNvPr id="20" name="Freeform 19">
              <a:extLst>
                <a:ext uri="{FF2B5EF4-FFF2-40B4-BE49-F238E27FC236}">
                  <a16:creationId xmlns:a16="http://schemas.microsoft.com/office/drawing/2014/main" id="{A420B655-5DF9-6839-6420-EAD1889AF0DA}"/>
                </a:ext>
              </a:extLst>
            </p:cNvPr>
            <p:cNvSpPr/>
            <p:nvPr/>
          </p:nvSpPr>
          <p:spPr>
            <a:xfrm>
              <a:off x="2911067" y="824493"/>
              <a:ext cx="170771" cy="231841"/>
            </a:xfrm>
            <a:custGeom>
              <a:avLst/>
              <a:gdLst>
                <a:gd name="connsiteX0" fmla="*/ 0 w 170771"/>
                <a:gd name="connsiteY0" fmla="*/ 0 h 231841"/>
                <a:gd name="connsiteX1" fmla="*/ 170771 w 170771"/>
                <a:gd name="connsiteY1" fmla="*/ 0 h 231841"/>
                <a:gd name="connsiteX2" fmla="*/ 170771 w 170771"/>
                <a:gd name="connsiteY2" fmla="*/ 231841 h 231841"/>
                <a:gd name="connsiteX3" fmla="*/ 0 w 170771"/>
                <a:gd name="connsiteY3" fmla="*/ 231841 h 231841"/>
              </a:gdLst>
              <a:ahLst/>
              <a:cxnLst>
                <a:cxn ang="0">
                  <a:pos x="connsiteX0" y="connsiteY0"/>
                </a:cxn>
                <a:cxn ang="0">
                  <a:pos x="connsiteX1" y="connsiteY1"/>
                </a:cxn>
                <a:cxn ang="0">
                  <a:pos x="connsiteX2" y="connsiteY2"/>
                </a:cxn>
                <a:cxn ang="0">
                  <a:pos x="connsiteX3" y="connsiteY3"/>
                </a:cxn>
              </a:cxnLst>
              <a:rect l="l" t="t" r="r" b="b"/>
              <a:pathLst>
                <a:path w="170771" h="231841">
                  <a:moveTo>
                    <a:pt x="0" y="0"/>
                  </a:moveTo>
                  <a:lnTo>
                    <a:pt x="170771" y="0"/>
                  </a:lnTo>
                  <a:lnTo>
                    <a:pt x="170771" y="231841"/>
                  </a:lnTo>
                  <a:lnTo>
                    <a:pt x="0" y="231841"/>
                  </a:lnTo>
                  <a:close/>
                </a:path>
              </a:pathLst>
            </a:custGeom>
            <a:noFill/>
            <a:ln w="18462" cap="rnd">
              <a:solidFill>
                <a:srgbClr val="BA9C64"/>
              </a:solidFill>
              <a:prstDash val="solid"/>
              <a:round/>
            </a:ln>
          </p:spPr>
          <p:txBody>
            <a:bodyPr rtlCol="0" anchor="ctr"/>
            <a:lstStyle/>
            <a:p>
              <a:endParaRPr lang="en-US"/>
            </a:p>
          </p:txBody>
        </p:sp>
      </p:grpSp>
      <p:sp>
        <p:nvSpPr>
          <p:cNvPr id="5" name="TextBox 4">
            <a:extLst>
              <a:ext uri="{FF2B5EF4-FFF2-40B4-BE49-F238E27FC236}">
                <a16:creationId xmlns:a16="http://schemas.microsoft.com/office/drawing/2014/main" id="{CB82CB24-5CE3-0FDE-09AF-FFB3BC67BF52}"/>
              </a:ext>
            </a:extLst>
          </p:cNvPr>
          <p:cNvSpPr txBox="1"/>
          <p:nvPr userDrawn="1"/>
        </p:nvSpPr>
        <p:spPr>
          <a:xfrm>
            <a:off x="5949501" y="1866402"/>
            <a:ext cx="5201427" cy="2585323"/>
          </a:xfrm>
          <a:prstGeom prst="rect">
            <a:avLst/>
          </a:prstGeom>
          <a:noFill/>
        </p:spPr>
        <p:txBody>
          <a:bodyPr wrap="square" lIns="0" tIns="0" rIns="0" bIns="0">
            <a:spAutoFit/>
          </a:bodyPr>
          <a:lstStyle/>
          <a:p>
            <a:pPr lvl="0">
              <a:spcAft>
                <a:spcPts val="800"/>
              </a:spcAft>
            </a:pPr>
            <a:r>
              <a:rPr lang="en-AU" sz="2400" kern="1200" dirty="0">
                <a:solidFill>
                  <a:schemeClr val="accent5"/>
                </a:solidFill>
                <a:latin typeface="+mn-lt"/>
                <a:ea typeface="+mn-ea"/>
                <a:cs typeface="+mn-cs"/>
              </a:rPr>
              <a:t>Throughout the UQ MBA, I’ve actively engaged with the course lecturers to frame assessment in the context of my organisation. This has included operations frameworks, industry and competitor analysis, innovation strategies and marketing approaches.</a:t>
            </a:r>
          </a:p>
        </p:txBody>
      </p:sp>
      <p:sp>
        <p:nvSpPr>
          <p:cNvPr id="9" name="TextBox 8">
            <a:extLst>
              <a:ext uri="{FF2B5EF4-FFF2-40B4-BE49-F238E27FC236}">
                <a16:creationId xmlns:a16="http://schemas.microsoft.com/office/drawing/2014/main" id="{8E4BEEB3-789C-976D-E6D2-86929313643C}"/>
              </a:ext>
            </a:extLst>
          </p:cNvPr>
          <p:cNvSpPr txBox="1"/>
          <p:nvPr userDrawn="1"/>
        </p:nvSpPr>
        <p:spPr>
          <a:xfrm>
            <a:off x="5945880" y="5891579"/>
            <a:ext cx="5360134" cy="430887"/>
          </a:xfrm>
          <a:prstGeom prst="rect">
            <a:avLst/>
          </a:prstGeom>
          <a:noFill/>
        </p:spPr>
        <p:txBody>
          <a:bodyPr wrap="square" lIns="0" tIns="0" rIns="0" bIns="0">
            <a:spAutoFit/>
          </a:bodyPr>
          <a:lstStyle/>
          <a:p>
            <a:pPr marL="0" algn="l" defTabSz="914400" rtl="0" eaLnBrk="1" latinLnBrk="0" hangingPunct="1">
              <a:lnSpc>
                <a:spcPct val="100000"/>
              </a:lnSpc>
              <a:spcAft>
                <a:spcPts val="800"/>
              </a:spcAft>
            </a:pPr>
            <a:r>
              <a:rPr lang="en-AU" sz="1400" b="1" kern="1200" dirty="0">
                <a:solidFill>
                  <a:schemeClr val="accent5"/>
                </a:solidFill>
                <a:latin typeface="+mn-lt"/>
                <a:ea typeface="+mn-ea"/>
                <a:cs typeface="+mn-cs"/>
              </a:rPr>
              <a:t>Andrew Smith</a:t>
            </a:r>
            <a:br>
              <a:rPr lang="en-AU" sz="1400" b="1" kern="1200" dirty="0">
                <a:solidFill>
                  <a:schemeClr val="accent5"/>
                </a:solidFill>
                <a:latin typeface="+mn-lt"/>
                <a:ea typeface="+mn-ea"/>
                <a:cs typeface="+mn-cs"/>
              </a:rPr>
            </a:br>
            <a:r>
              <a:rPr lang="en-AU" sz="1400" b="0" kern="1200" dirty="0">
                <a:solidFill>
                  <a:schemeClr val="accent5"/>
                </a:solidFill>
                <a:latin typeface="+mn-lt"/>
                <a:ea typeface="+mn-ea"/>
                <a:cs typeface="+mn-cs"/>
              </a:rPr>
              <a:t>Director, Dyadic Consultancy</a:t>
            </a:r>
          </a:p>
        </p:txBody>
      </p:sp>
      <p:pic>
        <p:nvPicPr>
          <p:cNvPr id="2" name="Picture 1">
            <a:extLst>
              <a:ext uri="{FF2B5EF4-FFF2-40B4-BE49-F238E27FC236}">
                <a16:creationId xmlns:a16="http://schemas.microsoft.com/office/drawing/2014/main" id="{4C2731DF-6DE6-FC55-FF1A-81ACE86551A3}"/>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634369" y="1488287"/>
            <a:ext cx="4523070" cy="4783467"/>
          </a:xfrm>
          <a:custGeom>
            <a:avLst/>
            <a:gdLst>
              <a:gd name="connsiteX0" fmla="*/ 0 w 4523070"/>
              <a:gd name="connsiteY0" fmla="*/ 0 h 4783467"/>
              <a:gd name="connsiteX1" fmla="*/ 4523070 w 4523070"/>
              <a:gd name="connsiteY1" fmla="*/ 0 h 4783467"/>
              <a:gd name="connsiteX2" fmla="*/ 4523070 w 4523070"/>
              <a:gd name="connsiteY2" fmla="*/ 4783467 h 4783467"/>
              <a:gd name="connsiteX3" fmla="*/ 2033704 w 4523070"/>
              <a:gd name="connsiteY3" fmla="*/ 4783467 h 4783467"/>
              <a:gd name="connsiteX4" fmla="*/ 2033704 w 4523070"/>
              <a:gd name="connsiteY4" fmla="*/ 4783341 h 4783467"/>
              <a:gd name="connsiteX5" fmla="*/ 1913093 w 4523070"/>
              <a:gd name="connsiteY5" fmla="*/ 4783341 h 4783467"/>
              <a:gd name="connsiteX6" fmla="*/ 8971 w 4523070"/>
              <a:gd name="connsiteY6" fmla="*/ 2768992 h 4783467"/>
              <a:gd name="connsiteX7" fmla="*/ 0 w 4523070"/>
              <a:gd name="connsiteY7" fmla="*/ 2601114 h 4783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23070" h="4783467">
                <a:moveTo>
                  <a:pt x="0" y="0"/>
                </a:moveTo>
                <a:lnTo>
                  <a:pt x="4523070" y="0"/>
                </a:lnTo>
                <a:lnTo>
                  <a:pt x="4523070" y="4783467"/>
                </a:lnTo>
                <a:lnTo>
                  <a:pt x="2033704" y="4783467"/>
                </a:lnTo>
                <a:lnTo>
                  <a:pt x="2033704" y="4783341"/>
                </a:lnTo>
                <a:lnTo>
                  <a:pt x="1913093" y="4783341"/>
                </a:lnTo>
                <a:cubicBezTo>
                  <a:pt x="868199" y="4465394"/>
                  <a:pt x="100812" y="3632561"/>
                  <a:pt x="8971" y="2768992"/>
                </a:cubicBezTo>
                <a:lnTo>
                  <a:pt x="0" y="2601114"/>
                </a:lnTo>
                <a:close/>
              </a:path>
            </a:pathLst>
          </a:custGeom>
        </p:spPr>
      </p:pic>
    </p:spTree>
    <p:extLst>
      <p:ext uri="{BB962C8B-B14F-4D97-AF65-F5344CB8AC3E}">
        <p14:creationId xmlns:p14="http://schemas.microsoft.com/office/powerpoint/2010/main" val="30237778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roposal">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8456909-003D-050B-A55E-16A91D66705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34369" y="506736"/>
            <a:ext cx="1557638" cy="408560"/>
          </a:xfrm>
          <a:prstGeom prst="rect">
            <a:avLst/>
          </a:prstGeom>
        </p:spPr>
      </p:pic>
      <p:pic>
        <p:nvPicPr>
          <p:cNvPr id="11" name="Picture 10" descr="A group of people sitting in chairs laughing&#10;&#10;Description automatically generated">
            <a:extLst>
              <a:ext uri="{FF2B5EF4-FFF2-40B4-BE49-F238E27FC236}">
                <a16:creationId xmlns:a16="http://schemas.microsoft.com/office/drawing/2014/main" id="{5D242412-2F0D-6AE0-023C-A88C4B46584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156035" y="0"/>
            <a:ext cx="7035965" cy="6858000"/>
          </a:xfrm>
          <a:prstGeom prst="rect">
            <a:avLst/>
          </a:prstGeom>
        </p:spPr>
      </p:pic>
      <p:sp>
        <p:nvSpPr>
          <p:cNvPr id="12" name="Title 1">
            <a:extLst>
              <a:ext uri="{FF2B5EF4-FFF2-40B4-BE49-F238E27FC236}">
                <a16:creationId xmlns:a16="http://schemas.microsoft.com/office/drawing/2014/main" id="{B14C9401-7A28-9B28-EB75-41318A9A74A7}"/>
              </a:ext>
            </a:extLst>
          </p:cNvPr>
          <p:cNvSpPr txBox="1">
            <a:spLocks/>
          </p:cNvSpPr>
          <p:nvPr userDrawn="1"/>
        </p:nvSpPr>
        <p:spPr>
          <a:xfrm>
            <a:off x="634369" y="1404346"/>
            <a:ext cx="4205260" cy="526908"/>
          </a:xfrm>
          <a:prstGeom prst="rect">
            <a:avLst/>
          </a:prstGeom>
        </p:spPr>
        <p:txBody>
          <a:bodyPr lIns="0" tIns="0" rIns="0" bIns="0" anchor="t" anchorCtr="0">
            <a:normAutofit/>
          </a:bodyPr>
          <a:lstStyle>
            <a:lvl1pPr algn="l" defTabSz="914400" rtl="0" eaLnBrk="1" latinLnBrk="0" hangingPunct="1">
              <a:lnSpc>
                <a:spcPct val="100000"/>
              </a:lnSpc>
              <a:spcBef>
                <a:spcPct val="0"/>
              </a:spcBef>
              <a:buNone/>
              <a:defRPr sz="3200" b="1" kern="1200" spc="300">
                <a:solidFill>
                  <a:schemeClr val="accent1"/>
                </a:solidFill>
                <a:latin typeface="+mj-lt"/>
                <a:ea typeface="+mj-ea"/>
                <a:cs typeface="+mj-cs"/>
              </a:defRPr>
            </a:lvl1pPr>
          </a:lstStyle>
          <a:p>
            <a:r>
              <a:rPr lang="en-GB" dirty="0"/>
              <a:t>MY PROPOSAL</a:t>
            </a:r>
            <a:endParaRPr lang="en-US" dirty="0"/>
          </a:p>
        </p:txBody>
      </p:sp>
    </p:spTree>
    <p:extLst>
      <p:ext uri="{BB962C8B-B14F-4D97-AF65-F5344CB8AC3E}">
        <p14:creationId xmlns:p14="http://schemas.microsoft.com/office/powerpoint/2010/main" val="27521957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ummary">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25829C5-83AD-1590-4EF4-0A811E8C45FD}"/>
              </a:ext>
            </a:extLst>
          </p:cNvPr>
          <p:cNvPicPr>
            <a:picLocks noChangeAspect="1"/>
          </p:cNvPicPr>
          <p:nvPr userDrawn="1"/>
        </p:nvPicPr>
        <p:blipFill>
          <a:blip r:embed="rId2"/>
          <a:srcRect/>
          <a:stretch/>
        </p:blipFill>
        <p:spPr>
          <a:xfrm>
            <a:off x="0" y="0"/>
            <a:ext cx="3285992" cy="6858000"/>
          </a:xfrm>
          <a:prstGeom prst="rect">
            <a:avLst/>
          </a:prstGeom>
        </p:spPr>
      </p:pic>
      <p:pic>
        <p:nvPicPr>
          <p:cNvPr id="8" name="Picture 7">
            <a:extLst>
              <a:ext uri="{FF2B5EF4-FFF2-40B4-BE49-F238E27FC236}">
                <a16:creationId xmlns:a16="http://schemas.microsoft.com/office/drawing/2014/main" id="{ECBE447E-91DD-E189-6FA4-052BCEC3BDB5}"/>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634369" y="506736"/>
            <a:ext cx="1557638" cy="408560"/>
          </a:xfrm>
          <a:prstGeom prst="rect">
            <a:avLst/>
          </a:prstGeom>
        </p:spPr>
      </p:pic>
      <p:pic>
        <p:nvPicPr>
          <p:cNvPr id="9" name="Picture 8">
            <a:extLst>
              <a:ext uri="{FF2B5EF4-FFF2-40B4-BE49-F238E27FC236}">
                <a16:creationId xmlns:a16="http://schemas.microsoft.com/office/drawing/2014/main" id="{76596574-EB70-3C23-437D-B77E4B79A187}"/>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9323885" y="450287"/>
            <a:ext cx="2233740" cy="215759"/>
          </a:xfrm>
          <a:prstGeom prst="rect">
            <a:avLst/>
          </a:prstGeom>
        </p:spPr>
      </p:pic>
      <p:sp>
        <p:nvSpPr>
          <p:cNvPr id="12" name="Title 1">
            <a:extLst>
              <a:ext uri="{FF2B5EF4-FFF2-40B4-BE49-F238E27FC236}">
                <a16:creationId xmlns:a16="http://schemas.microsoft.com/office/drawing/2014/main" id="{CFDF0068-CD14-1D14-8FE9-57E7695EC504}"/>
              </a:ext>
            </a:extLst>
          </p:cNvPr>
          <p:cNvSpPr txBox="1">
            <a:spLocks/>
          </p:cNvSpPr>
          <p:nvPr userDrawn="1"/>
        </p:nvSpPr>
        <p:spPr>
          <a:xfrm>
            <a:off x="3993370" y="1404346"/>
            <a:ext cx="5330516" cy="993166"/>
          </a:xfrm>
          <a:prstGeom prst="rect">
            <a:avLst/>
          </a:prstGeom>
        </p:spPr>
        <p:txBody>
          <a:bodyPr lIns="0" tIns="0" rIns="0" bIns="0" anchor="t" anchorCtr="0">
            <a:normAutofit/>
          </a:bodyPr>
          <a:lstStyle>
            <a:lvl1pPr algn="l" defTabSz="914400" rtl="0" eaLnBrk="1" latinLnBrk="0" hangingPunct="1">
              <a:lnSpc>
                <a:spcPct val="100000"/>
              </a:lnSpc>
              <a:spcBef>
                <a:spcPct val="0"/>
              </a:spcBef>
              <a:buNone/>
              <a:defRPr sz="3200" b="1" kern="1200" spc="300">
                <a:solidFill>
                  <a:schemeClr val="accent1"/>
                </a:solidFill>
                <a:latin typeface="+mj-lt"/>
                <a:ea typeface="+mj-ea"/>
                <a:cs typeface="+mj-cs"/>
              </a:defRPr>
            </a:lvl1pPr>
          </a:lstStyle>
          <a:p>
            <a:r>
              <a:rPr lang="en-AU">
                <a:solidFill>
                  <a:srgbClr val="51247A"/>
                </a:solidFill>
                <a:latin typeface="Arial" panose="020B0604020202020204" pitchFamily="34" charset="0"/>
              </a:rPr>
              <a:t>SUMMARY OF RETURN ON INVESTMENT</a:t>
            </a:r>
            <a:endParaRPr lang="en-AU" dirty="0">
              <a:solidFill>
                <a:srgbClr val="51247A"/>
              </a:solidFill>
              <a:latin typeface="Arial" panose="020B0604020202020204" pitchFamily="34" charset="0"/>
            </a:endParaRPr>
          </a:p>
        </p:txBody>
      </p:sp>
    </p:spTree>
    <p:extLst>
      <p:ext uri="{BB962C8B-B14F-4D97-AF65-F5344CB8AC3E}">
        <p14:creationId xmlns:p14="http://schemas.microsoft.com/office/powerpoint/2010/main" val="211592709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End slide">
    <p:bg>
      <p:bgPr>
        <a:solidFill>
          <a:schemeClr val="bg1"/>
        </a:solidFill>
        <a:effectLst/>
      </p:bgPr>
    </p:bg>
    <p:spTree>
      <p:nvGrpSpPr>
        <p:cNvPr id="1" name=""/>
        <p:cNvGrpSpPr/>
        <p:nvPr/>
      </p:nvGrpSpPr>
      <p:grpSpPr>
        <a:xfrm>
          <a:off x="0" y="0"/>
          <a:ext cx="0" cy="0"/>
          <a:chOff x="0" y="0"/>
          <a:chExt cx="0" cy="0"/>
        </a:xfrm>
      </p:grpSpPr>
      <p:pic>
        <p:nvPicPr>
          <p:cNvPr id="2" name="Picture 1" descr="A purple square with black border&#10;&#10;Description automatically generated">
            <a:extLst>
              <a:ext uri="{FF2B5EF4-FFF2-40B4-BE49-F238E27FC236}">
                <a16:creationId xmlns:a16="http://schemas.microsoft.com/office/drawing/2014/main" id="{067DEA9B-35A9-299F-0963-1DACDBCCBD6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778" b="-1"/>
          <a:stretch/>
        </p:blipFill>
        <p:spPr>
          <a:xfrm>
            <a:off x="0" y="0"/>
            <a:ext cx="12192000" cy="6857999"/>
          </a:xfrm>
          <a:prstGeom prst="rect">
            <a:avLst/>
          </a:prstGeom>
        </p:spPr>
      </p:pic>
      <p:pic>
        <p:nvPicPr>
          <p:cNvPr id="10" name="Picture 9" descr="A black and white sign with white text&#10;&#10;Description automatically generated">
            <a:extLst>
              <a:ext uri="{FF2B5EF4-FFF2-40B4-BE49-F238E27FC236}">
                <a16:creationId xmlns:a16="http://schemas.microsoft.com/office/drawing/2014/main" id="{3A5BB378-9886-4B58-151A-640BE837E25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34369" y="506736"/>
            <a:ext cx="1557638" cy="408561"/>
          </a:xfrm>
          <a:prstGeom prst="rect">
            <a:avLst/>
          </a:prstGeom>
        </p:spPr>
      </p:pic>
      <p:pic>
        <p:nvPicPr>
          <p:cNvPr id="12" name="Picture 11" descr="A white letter on a black background&#10;&#10;Description automatically generated">
            <a:extLst>
              <a:ext uri="{FF2B5EF4-FFF2-40B4-BE49-F238E27FC236}">
                <a16:creationId xmlns:a16="http://schemas.microsoft.com/office/drawing/2014/main" id="{0F5A644A-E297-7441-8845-8187EAF050A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634369" y="6135504"/>
            <a:ext cx="2233749" cy="215760"/>
          </a:xfrm>
          <a:prstGeom prst="rect">
            <a:avLst/>
          </a:prstGeom>
        </p:spPr>
      </p:pic>
      <p:sp>
        <p:nvSpPr>
          <p:cNvPr id="4" name="TextBox 3">
            <a:extLst>
              <a:ext uri="{FF2B5EF4-FFF2-40B4-BE49-F238E27FC236}">
                <a16:creationId xmlns:a16="http://schemas.microsoft.com/office/drawing/2014/main" id="{3D20BA50-55BA-B8B0-DC9C-93F432EDB14E}"/>
              </a:ext>
            </a:extLst>
          </p:cNvPr>
          <p:cNvSpPr txBox="1"/>
          <p:nvPr userDrawn="1"/>
        </p:nvSpPr>
        <p:spPr>
          <a:xfrm>
            <a:off x="5457915" y="5987265"/>
            <a:ext cx="6099716" cy="341697"/>
          </a:xfrm>
          <a:prstGeom prst="rect">
            <a:avLst/>
          </a:prstGeom>
          <a:noFill/>
        </p:spPr>
        <p:txBody>
          <a:bodyPr wrap="square" lIns="0" tIns="0" rIns="0" bIns="0">
            <a:spAutoFit/>
          </a:bodyPr>
          <a:lstStyle/>
          <a:p>
            <a:pPr algn="r">
              <a:lnSpc>
                <a:spcPct val="110000"/>
              </a:lnSpc>
            </a:pPr>
            <a:r>
              <a:rPr lang="en-AU" sz="1050" dirty="0">
                <a:solidFill>
                  <a:schemeClr val="bg2"/>
                </a:solidFill>
                <a:effectLst/>
                <a:latin typeface="Arial" panose="020B0604020202020204" pitchFamily="34" charset="0"/>
              </a:rPr>
              <a:t>© The University of Queensland 2023</a:t>
            </a:r>
          </a:p>
          <a:p>
            <a:pPr algn="r">
              <a:lnSpc>
                <a:spcPct val="110000"/>
              </a:lnSpc>
            </a:pPr>
            <a:r>
              <a:rPr lang="en-AU" sz="1050" dirty="0">
                <a:solidFill>
                  <a:schemeClr val="bg2"/>
                </a:solidFill>
                <a:effectLst/>
                <a:latin typeface="Arial" panose="020B0604020202020204" pitchFamily="34" charset="0"/>
              </a:rPr>
              <a:t>CRICOS 00025B • TEQSA PRV12080</a:t>
            </a:r>
          </a:p>
        </p:txBody>
      </p:sp>
      <p:sp>
        <p:nvSpPr>
          <p:cNvPr id="7" name="TextBox 6">
            <a:extLst>
              <a:ext uri="{FF2B5EF4-FFF2-40B4-BE49-F238E27FC236}">
                <a16:creationId xmlns:a16="http://schemas.microsoft.com/office/drawing/2014/main" id="{2482FCBC-7274-F2BC-D926-6AA6754DD099}"/>
              </a:ext>
            </a:extLst>
          </p:cNvPr>
          <p:cNvSpPr txBox="1"/>
          <p:nvPr userDrawn="1"/>
        </p:nvSpPr>
        <p:spPr>
          <a:xfrm>
            <a:off x="634369" y="3721278"/>
            <a:ext cx="6099716" cy="276999"/>
          </a:xfrm>
          <a:prstGeom prst="rect">
            <a:avLst/>
          </a:prstGeom>
          <a:noFill/>
        </p:spPr>
        <p:txBody>
          <a:bodyPr wrap="square" lIns="0" tIns="0" rIns="0" bIns="0">
            <a:spAutoFit/>
          </a:bodyPr>
          <a:lstStyle/>
          <a:p>
            <a:r>
              <a:rPr lang="en-AU" sz="1800" kern="1200" dirty="0">
                <a:solidFill>
                  <a:schemeClr val="bg2"/>
                </a:solidFill>
                <a:effectLst/>
                <a:latin typeface="Arial" panose="020B0604020202020204" pitchFamily="34" charset="0"/>
                <a:ea typeface="+mn-ea"/>
                <a:cs typeface="+mn-cs"/>
              </a:rPr>
              <a:t>Visit </a:t>
            </a:r>
            <a:r>
              <a:rPr lang="en-AU" sz="1800" b="1" kern="1200" dirty="0" err="1">
                <a:solidFill>
                  <a:schemeClr val="bg2"/>
                </a:solidFill>
                <a:effectLst/>
                <a:latin typeface="Arial" panose="020B0604020202020204" pitchFamily="34" charset="0"/>
                <a:ea typeface="+mn-ea"/>
                <a:cs typeface="+mn-cs"/>
              </a:rPr>
              <a:t>uq.edu.au</a:t>
            </a:r>
            <a:r>
              <a:rPr lang="en-AU" sz="1800" b="1" kern="1200" dirty="0">
                <a:solidFill>
                  <a:schemeClr val="bg2"/>
                </a:solidFill>
                <a:effectLst/>
                <a:latin typeface="Arial" panose="020B0604020202020204" pitchFamily="34" charset="0"/>
                <a:ea typeface="+mn-ea"/>
                <a:cs typeface="+mn-cs"/>
              </a:rPr>
              <a:t>/</a:t>
            </a:r>
            <a:r>
              <a:rPr lang="en-AU" sz="1800" b="1" kern="1200" dirty="0" err="1">
                <a:solidFill>
                  <a:schemeClr val="bg2"/>
                </a:solidFill>
                <a:effectLst/>
                <a:latin typeface="Arial" panose="020B0604020202020204" pitchFamily="34" charset="0"/>
                <a:ea typeface="+mn-ea"/>
                <a:cs typeface="+mn-cs"/>
              </a:rPr>
              <a:t>mba</a:t>
            </a:r>
            <a:endParaRPr lang="en-AU" sz="1800" b="1" kern="1200" dirty="0">
              <a:solidFill>
                <a:schemeClr val="bg2"/>
              </a:solidFill>
              <a:effectLst/>
              <a:latin typeface="Arial" panose="020B0604020202020204" pitchFamily="34" charset="0"/>
              <a:ea typeface="+mn-ea"/>
              <a:cs typeface="+mn-cs"/>
            </a:endParaRPr>
          </a:p>
        </p:txBody>
      </p:sp>
      <p:sp>
        <p:nvSpPr>
          <p:cNvPr id="8" name="Title 1">
            <a:extLst>
              <a:ext uri="{FF2B5EF4-FFF2-40B4-BE49-F238E27FC236}">
                <a16:creationId xmlns:a16="http://schemas.microsoft.com/office/drawing/2014/main" id="{8B9605C8-39E8-5B5D-8715-7F90E145B261}"/>
              </a:ext>
            </a:extLst>
          </p:cNvPr>
          <p:cNvSpPr txBox="1">
            <a:spLocks/>
          </p:cNvSpPr>
          <p:nvPr userDrawn="1"/>
        </p:nvSpPr>
        <p:spPr>
          <a:xfrm>
            <a:off x="634369" y="3052523"/>
            <a:ext cx="4711995" cy="535966"/>
          </a:xfrm>
          <a:prstGeom prst="rect">
            <a:avLst/>
          </a:prstGeom>
        </p:spPr>
        <p:txBody>
          <a:bodyPr lIns="0" tIns="0" rIns="0" bIns="0" anchor="t" anchorCtr="0">
            <a:normAutofit/>
          </a:bodyPr>
          <a:lstStyle>
            <a:lvl1pPr algn="l" defTabSz="914400" rtl="0" eaLnBrk="1" latinLnBrk="0" hangingPunct="1">
              <a:lnSpc>
                <a:spcPct val="100000"/>
              </a:lnSpc>
              <a:spcBef>
                <a:spcPct val="0"/>
              </a:spcBef>
              <a:buNone/>
              <a:defRPr sz="3200" b="1" kern="1200" spc="300">
                <a:solidFill>
                  <a:schemeClr val="bg2"/>
                </a:solidFill>
                <a:latin typeface="+mj-lt"/>
                <a:ea typeface="+mj-ea"/>
                <a:cs typeface="+mj-cs"/>
              </a:defRPr>
            </a:lvl1pPr>
          </a:lstStyle>
          <a:p>
            <a:r>
              <a:rPr lang="en-GB" dirty="0"/>
              <a:t>QUESTIONS?</a:t>
            </a:r>
            <a:endParaRPr lang="en-US" dirty="0"/>
          </a:p>
        </p:txBody>
      </p:sp>
    </p:spTree>
    <p:extLst>
      <p:ext uri="{BB962C8B-B14F-4D97-AF65-F5344CB8AC3E}">
        <p14:creationId xmlns:p14="http://schemas.microsoft.com/office/powerpoint/2010/main" val="33807754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rrent challenges">
    <p:spTree>
      <p:nvGrpSpPr>
        <p:cNvPr id="1" name=""/>
        <p:cNvGrpSpPr/>
        <p:nvPr/>
      </p:nvGrpSpPr>
      <p:grpSpPr>
        <a:xfrm>
          <a:off x="0" y="0"/>
          <a:ext cx="0" cy="0"/>
          <a:chOff x="0" y="0"/>
          <a:chExt cx="0" cy="0"/>
        </a:xfrm>
      </p:grpSpPr>
      <p:pic>
        <p:nvPicPr>
          <p:cNvPr id="21" name="Picture 20" descr="A person sitting at a table smiling&#10;&#10;Description automatically generated">
            <a:extLst>
              <a:ext uri="{FF2B5EF4-FFF2-40B4-BE49-F238E27FC236}">
                <a16:creationId xmlns:a16="http://schemas.microsoft.com/office/drawing/2014/main" id="{A7D9968E-9068-1DAF-F721-15EC5238CF5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937809" y="0"/>
            <a:ext cx="6254191" cy="6858000"/>
          </a:xfrm>
          <a:prstGeom prst="rect">
            <a:avLst/>
          </a:prstGeom>
        </p:spPr>
      </p:pic>
      <p:sp>
        <p:nvSpPr>
          <p:cNvPr id="3" name="Content Placeholder 2">
            <a:extLst>
              <a:ext uri="{FF2B5EF4-FFF2-40B4-BE49-F238E27FC236}">
                <a16:creationId xmlns:a16="http://schemas.microsoft.com/office/drawing/2014/main" id="{3753FDB3-4B68-16A0-7A21-A4A75C135B5C}"/>
              </a:ext>
            </a:extLst>
          </p:cNvPr>
          <p:cNvSpPr>
            <a:spLocks noGrp="1"/>
          </p:cNvSpPr>
          <p:nvPr>
            <p:ph sz="half" idx="1"/>
          </p:nvPr>
        </p:nvSpPr>
        <p:spPr>
          <a:xfrm>
            <a:off x="634369" y="3568121"/>
            <a:ext cx="3755065" cy="2842068"/>
          </a:xfrm>
          <a:prstGeom prst="rect">
            <a:avLst/>
          </a:prstGeom>
        </p:spPr>
        <p:txBody>
          <a:bodyPr lIns="0" tIns="0" rIns="0" bIns="0">
            <a:normAutofit/>
          </a:bodyPr>
          <a:lstStyle>
            <a:lvl1pPr marL="0" indent="0">
              <a:lnSpc>
                <a:spcPct val="100000"/>
              </a:lnSpc>
              <a:spcBef>
                <a:spcPts val="0"/>
              </a:spcBef>
              <a:spcAft>
                <a:spcPts val="1600"/>
              </a:spcAft>
              <a:buNone/>
              <a:defRPr sz="2000"/>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GB" dirty="0"/>
              <a:t>Click to edit Master text styles</a:t>
            </a:r>
          </a:p>
          <a:p>
            <a:pPr lvl="0"/>
            <a:r>
              <a:rPr lang="en-GB" dirty="0"/>
              <a:t>XX</a:t>
            </a:r>
          </a:p>
          <a:p>
            <a:pPr lvl="0"/>
            <a:r>
              <a:rPr lang="en-GB" dirty="0"/>
              <a:t>XX</a:t>
            </a:r>
          </a:p>
          <a:p>
            <a:pPr lvl="0"/>
            <a:r>
              <a:rPr lang="en-GB" dirty="0"/>
              <a:t>XX</a:t>
            </a:r>
          </a:p>
          <a:p>
            <a:pPr lvl="0"/>
            <a:r>
              <a:rPr lang="en-GB" dirty="0"/>
              <a:t>XX</a:t>
            </a:r>
          </a:p>
          <a:p>
            <a:pPr lvl="0"/>
            <a:r>
              <a:rPr lang="en-GB" dirty="0"/>
              <a:t>XX</a:t>
            </a:r>
          </a:p>
        </p:txBody>
      </p:sp>
      <p:pic>
        <p:nvPicPr>
          <p:cNvPr id="10" name="Picture 9">
            <a:extLst>
              <a:ext uri="{FF2B5EF4-FFF2-40B4-BE49-F238E27FC236}">
                <a16:creationId xmlns:a16="http://schemas.microsoft.com/office/drawing/2014/main" id="{EAF967E1-2088-F467-1061-B49E5342BE36}"/>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634369" y="506736"/>
            <a:ext cx="1557638" cy="408560"/>
          </a:xfrm>
          <a:prstGeom prst="rect">
            <a:avLst/>
          </a:prstGeom>
        </p:spPr>
      </p:pic>
      <p:pic>
        <p:nvPicPr>
          <p:cNvPr id="11" name="Picture 10">
            <a:extLst>
              <a:ext uri="{FF2B5EF4-FFF2-40B4-BE49-F238E27FC236}">
                <a16:creationId xmlns:a16="http://schemas.microsoft.com/office/drawing/2014/main" id="{BD19B3E5-A670-66BF-C89B-8C30545D7DD8}"/>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9323881" y="450287"/>
            <a:ext cx="2233749" cy="215759"/>
          </a:xfrm>
          <a:prstGeom prst="rect">
            <a:avLst/>
          </a:prstGeom>
        </p:spPr>
      </p:pic>
      <p:sp>
        <p:nvSpPr>
          <p:cNvPr id="23" name="Title 1">
            <a:extLst>
              <a:ext uri="{FF2B5EF4-FFF2-40B4-BE49-F238E27FC236}">
                <a16:creationId xmlns:a16="http://schemas.microsoft.com/office/drawing/2014/main" id="{3DC3892F-0A35-1B3D-4D7D-18CF0770C2EE}"/>
              </a:ext>
            </a:extLst>
          </p:cNvPr>
          <p:cNvSpPr txBox="1">
            <a:spLocks/>
          </p:cNvSpPr>
          <p:nvPr userDrawn="1"/>
        </p:nvSpPr>
        <p:spPr>
          <a:xfrm>
            <a:off x="634368" y="1393195"/>
            <a:ext cx="4711995" cy="1605184"/>
          </a:xfrm>
          <a:prstGeom prst="rect">
            <a:avLst/>
          </a:prstGeom>
        </p:spPr>
        <p:txBody>
          <a:bodyPr lIns="0" tIns="0" rIns="0" bIns="0" anchor="t" anchorCtr="0">
            <a:normAutofit/>
          </a:bodyPr>
          <a:lstStyle>
            <a:lvl1pPr algn="l" defTabSz="914400" rtl="0" eaLnBrk="1" latinLnBrk="0" hangingPunct="1">
              <a:lnSpc>
                <a:spcPct val="100000"/>
              </a:lnSpc>
              <a:spcBef>
                <a:spcPct val="0"/>
              </a:spcBef>
              <a:buNone/>
              <a:defRPr sz="3200" b="1" kern="1200" spc="300">
                <a:solidFill>
                  <a:schemeClr val="accent1"/>
                </a:solidFill>
                <a:latin typeface="+mj-lt"/>
                <a:ea typeface="+mj-ea"/>
                <a:cs typeface="+mj-cs"/>
              </a:defRPr>
            </a:lvl1pPr>
          </a:lstStyle>
          <a:p>
            <a:r>
              <a:rPr lang="en-AU">
                <a:solidFill>
                  <a:srgbClr val="51247A"/>
                </a:solidFill>
                <a:latin typeface="Arial" panose="020B0604020202020204" pitchFamily="34" charset="0"/>
              </a:rPr>
              <a:t>CURRENT ORGANISATIONAL CHALLENGES</a:t>
            </a:r>
            <a:endParaRPr lang="en-AU" dirty="0">
              <a:solidFill>
                <a:srgbClr val="51247A"/>
              </a:solidFill>
              <a:latin typeface="Arial" panose="020B0604020202020204" pitchFamily="34" charset="0"/>
            </a:endParaRPr>
          </a:p>
        </p:txBody>
      </p:sp>
    </p:spTree>
    <p:extLst>
      <p:ext uri="{BB962C8B-B14F-4D97-AF65-F5344CB8AC3E}">
        <p14:creationId xmlns:p14="http://schemas.microsoft.com/office/powerpoint/2010/main" val="21887261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Knowledge is power">
    <p:bg>
      <p:bgPr>
        <a:solidFill>
          <a:schemeClr val="bg1"/>
        </a:solidFill>
        <a:effectLst/>
      </p:bgPr>
    </p:bg>
    <p:spTree>
      <p:nvGrpSpPr>
        <p:cNvPr id="1" name=""/>
        <p:cNvGrpSpPr/>
        <p:nvPr/>
      </p:nvGrpSpPr>
      <p:grpSpPr>
        <a:xfrm>
          <a:off x="0" y="0"/>
          <a:ext cx="0" cy="0"/>
          <a:chOff x="0" y="0"/>
          <a:chExt cx="0" cy="0"/>
        </a:xfrm>
      </p:grpSpPr>
      <p:pic>
        <p:nvPicPr>
          <p:cNvPr id="26" name="Picture 25" descr="A purple square with black border&#10;&#10;Description automatically generated">
            <a:extLst>
              <a:ext uri="{FF2B5EF4-FFF2-40B4-BE49-F238E27FC236}">
                <a16:creationId xmlns:a16="http://schemas.microsoft.com/office/drawing/2014/main" id="{1A09D0E3-29AC-C233-9AC1-9AF91752C90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778" b="-1"/>
          <a:stretch/>
        </p:blipFill>
        <p:spPr>
          <a:xfrm>
            <a:off x="0" y="0"/>
            <a:ext cx="12192000" cy="6857999"/>
          </a:xfrm>
          <a:prstGeom prst="rect">
            <a:avLst/>
          </a:prstGeom>
        </p:spPr>
      </p:pic>
      <p:pic>
        <p:nvPicPr>
          <p:cNvPr id="10" name="Picture 9" descr="A black and white sign with white text&#10;&#10;Description automatically generated">
            <a:extLst>
              <a:ext uri="{FF2B5EF4-FFF2-40B4-BE49-F238E27FC236}">
                <a16:creationId xmlns:a16="http://schemas.microsoft.com/office/drawing/2014/main" id="{3A5BB378-9886-4B58-151A-640BE837E25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34369" y="506736"/>
            <a:ext cx="1557638" cy="408561"/>
          </a:xfrm>
          <a:prstGeom prst="rect">
            <a:avLst/>
          </a:prstGeom>
        </p:spPr>
      </p:pic>
      <p:pic>
        <p:nvPicPr>
          <p:cNvPr id="12" name="Picture 11" descr="A white letter on a black background&#10;&#10;Description automatically generated">
            <a:extLst>
              <a:ext uri="{FF2B5EF4-FFF2-40B4-BE49-F238E27FC236}">
                <a16:creationId xmlns:a16="http://schemas.microsoft.com/office/drawing/2014/main" id="{0F5A644A-E297-7441-8845-8187EAF050A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323881" y="450287"/>
            <a:ext cx="2233749" cy="215760"/>
          </a:xfrm>
          <a:prstGeom prst="rect">
            <a:avLst/>
          </a:prstGeom>
        </p:spPr>
      </p:pic>
      <p:sp>
        <p:nvSpPr>
          <p:cNvPr id="21" name="TextBox 20">
            <a:extLst>
              <a:ext uri="{FF2B5EF4-FFF2-40B4-BE49-F238E27FC236}">
                <a16:creationId xmlns:a16="http://schemas.microsoft.com/office/drawing/2014/main" id="{4292C499-F878-F213-F235-8AD2CE7D9973}"/>
              </a:ext>
            </a:extLst>
          </p:cNvPr>
          <p:cNvSpPr txBox="1"/>
          <p:nvPr userDrawn="1"/>
        </p:nvSpPr>
        <p:spPr>
          <a:xfrm>
            <a:off x="634369" y="2074116"/>
            <a:ext cx="10922000" cy="2308324"/>
          </a:xfrm>
          <a:prstGeom prst="rect">
            <a:avLst/>
          </a:prstGeom>
          <a:noFill/>
        </p:spPr>
        <p:txBody>
          <a:bodyPr wrap="square">
            <a:spAutoFit/>
          </a:bodyPr>
          <a:lstStyle/>
          <a:p>
            <a:pPr algn="ctr"/>
            <a:r>
              <a:rPr lang="en-AU" sz="4800" b="1" spc="300" dirty="0">
                <a:solidFill>
                  <a:schemeClr val="bg2"/>
                </a:solidFill>
                <a:effectLst/>
                <a:latin typeface="Arial" panose="020B0604020202020204" pitchFamily="34" charset="0"/>
              </a:rPr>
              <a:t>KNOWLEDGE IS </a:t>
            </a:r>
            <a:r>
              <a:rPr lang="en-AU" sz="4800" b="1" spc="300" dirty="0">
                <a:solidFill>
                  <a:schemeClr val="accent5"/>
                </a:solidFill>
                <a:effectLst/>
                <a:latin typeface="Arial" panose="020B0604020202020204" pitchFamily="34" charset="0"/>
              </a:rPr>
              <a:t>POWER.</a:t>
            </a:r>
            <a:r>
              <a:rPr lang="en-AU" sz="4800" b="1" spc="300" dirty="0">
                <a:solidFill>
                  <a:schemeClr val="bg2"/>
                </a:solidFill>
                <a:effectLst/>
                <a:latin typeface="Arial" panose="020B0604020202020204" pitchFamily="34" charset="0"/>
              </a:rPr>
              <a:t> </a:t>
            </a:r>
            <a:endParaRPr lang="en-AU" sz="4800" spc="300" dirty="0">
              <a:solidFill>
                <a:schemeClr val="bg2"/>
              </a:solidFill>
              <a:effectLst/>
              <a:latin typeface="Arial" panose="020B0604020202020204" pitchFamily="34" charset="0"/>
            </a:endParaRPr>
          </a:p>
          <a:p>
            <a:pPr algn="ctr"/>
            <a:r>
              <a:rPr lang="en-AU" sz="4800" b="1" spc="300" dirty="0">
                <a:solidFill>
                  <a:schemeClr val="bg2"/>
                </a:solidFill>
                <a:effectLst/>
                <a:latin typeface="Arial" panose="020B0604020202020204" pitchFamily="34" charset="0"/>
              </a:rPr>
              <a:t>KNOWLEDGE SHARED IS POWER </a:t>
            </a:r>
            <a:r>
              <a:rPr lang="en-AU" sz="4800" b="1" spc="300" dirty="0">
                <a:solidFill>
                  <a:schemeClr val="accent5"/>
                </a:solidFill>
                <a:effectLst/>
                <a:latin typeface="Arial" panose="020B0604020202020204" pitchFamily="34" charset="0"/>
              </a:rPr>
              <a:t>MULTIPLIED.</a:t>
            </a:r>
            <a:endParaRPr lang="en-AU" sz="4800" spc="300" dirty="0">
              <a:solidFill>
                <a:schemeClr val="accent5"/>
              </a:solidFill>
              <a:effectLst/>
              <a:latin typeface="Arial" panose="020B0604020202020204" pitchFamily="34" charset="0"/>
            </a:endParaRPr>
          </a:p>
        </p:txBody>
      </p:sp>
      <p:sp>
        <p:nvSpPr>
          <p:cNvPr id="24" name="TextBox 23">
            <a:extLst>
              <a:ext uri="{FF2B5EF4-FFF2-40B4-BE49-F238E27FC236}">
                <a16:creationId xmlns:a16="http://schemas.microsoft.com/office/drawing/2014/main" id="{7B1BD5C6-E98E-B69E-B29B-BF10825E0A39}"/>
              </a:ext>
            </a:extLst>
          </p:cNvPr>
          <p:cNvSpPr txBox="1"/>
          <p:nvPr userDrawn="1"/>
        </p:nvSpPr>
        <p:spPr>
          <a:xfrm>
            <a:off x="3045511" y="4948440"/>
            <a:ext cx="6099716" cy="982770"/>
          </a:xfrm>
          <a:prstGeom prst="rect">
            <a:avLst/>
          </a:prstGeom>
          <a:noFill/>
        </p:spPr>
        <p:txBody>
          <a:bodyPr wrap="square">
            <a:spAutoFit/>
          </a:bodyPr>
          <a:lstStyle/>
          <a:p>
            <a:pPr marL="0" lvl="0" indent="0" algn="ctr" defTabSz="914400" rtl="0" eaLnBrk="1" latinLnBrk="0" hangingPunct="1">
              <a:lnSpc>
                <a:spcPct val="110000"/>
              </a:lnSpc>
              <a:spcBef>
                <a:spcPts val="1000"/>
              </a:spcBef>
              <a:buFont typeface="Arial" panose="020B0604020202020204" pitchFamily="34" charset="0"/>
              <a:buNone/>
            </a:pPr>
            <a:r>
              <a:rPr lang="en-AU" sz="1800" kern="1200" dirty="0">
                <a:solidFill>
                  <a:schemeClr val="bg1"/>
                </a:solidFill>
                <a:latin typeface="+mn-lt"/>
                <a:ea typeface="+mn-ea"/>
                <a:cs typeface="+mn-cs"/>
              </a:rPr>
              <a:t>To combat these challenges and become more agile, </a:t>
            </a:r>
            <a:br>
              <a:rPr lang="en-AU" sz="1800" kern="1200" dirty="0">
                <a:solidFill>
                  <a:schemeClr val="bg1"/>
                </a:solidFill>
                <a:latin typeface="+mn-lt"/>
                <a:ea typeface="+mn-ea"/>
                <a:cs typeface="+mn-cs"/>
              </a:rPr>
            </a:br>
            <a:r>
              <a:rPr lang="en-AU" sz="1800" kern="1200" dirty="0">
                <a:solidFill>
                  <a:schemeClr val="bg1"/>
                </a:solidFill>
                <a:latin typeface="+mn-lt"/>
                <a:ea typeface="+mn-ea"/>
                <a:cs typeface="+mn-cs"/>
              </a:rPr>
              <a:t>it’s important to seek out new information and business strategies that are backed by relevant, recent research.</a:t>
            </a:r>
          </a:p>
        </p:txBody>
      </p:sp>
    </p:spTree>
    <p:extLst>
      <p:ext uri="{BB962C8B-B14F-4D97-AF65-F5344CB8AC3E}">
        <p14:creationId xmlns:p14="http://schemas.microsoft.com/office/powerpoint/2010/main" val="22138998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Why UQ">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AF967E1-2088-F467-1061-B49E5342BE36}"/>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34369" y="506736"/>
            <a:ext cx="1557638" cy="408560"/>
          </a:xfrm>
          <a:prstGeom prst="rect">
            <a:avLst/>
          </a:prstGeom>
        </p:spPr>
      </p:pic>
      <p:sp>
        <p:nvSpPr>
          <p:cNvPr id="36" name="Freeform 35">
            <a:extLst>
              <a:ext uri="{FF2B5EF4-FFF2-40B4-BE49-F238E27FC236}">
                <a16:creationId xmlns:a16="http://schemas.microsoft.com/office/drawing/2014/main" id="{494CB133-2CA1-1FE0-E292-B0CC7F3338F9}"/>
              </a:ext>
            </a:extLst>
          </p:cNvPr>
          <p:cNvSpPr/>
          <p:nvPr/>
        </p:nvSpPr>
        <p:spPr>
          <a:xfrm>
            <a:off x="4204156" y="2557253"/>
            <a:ext cx="569871" cy="340770"/>
          </a:xfrm>
          <a:custGeom>
            <a:avLst/>
            <a:gdLst>
              <a:gd name="connsiteX0" fmla="*/ 444005 w 816932"/>
              <a:gd name="connsiteY0" fmla="*/ 307585 h 488508"/>
              <a:gd name="connsiteX1" fmla="*/ 497267 w 816932"/>
              <a:gd name="connsiteY1" fmla="*/ 361875 h 488508"/>
              <a:gd name="connsiteX2" fmla="*/ 408466 w 816932"/>
              <a:gd name="connsiteY2" fmla="*/ 416165 h 488508"/>
              <a:gd name="connsiteX3" fmla="*/ 372927 w 816932"/>
              <a:gd name="connsiteY3" fmla="*/ 379972 h 488508"/>
              <a:gd name="connsiteX4" fmla="*/ 816933 w 816932"/>
              <a:gd name="connsiteY4" fmla="*/ 361875 h 488508"/>
              <a:gd name="connsiteX5" fmla="*/ 745855 w 816932"/>
              <a:gd name="connsiteY5" fmla="*/ 361875 h 488508"/>
              <a:gd name="connsiteX6" fmla="*/ 710316 w 816932"/>
              <a:gd name="connsiteY6" fmla="*/ 325682 h 488508"/>
              <a:gd name="connsiteX7" fmla="*/ 710316 w 816932"/>
              <a:gd name="connsiteY7" fmla="*/ 72328 h 488508"/>
              <a:gd name="connsiteX8" fmla="*/ 745855 w 816932"/>
              <a:gd name="connsiteY8" fmla="*/ 36134 h 488508"/>
              <a:gd name="connsiteX9" fmla="*/ 816933 w 816932"/>
              <a:gd name="connsiteY9" fmla="*/ 36134 h 488508"/>
              <a:gd name="connsiteX10" fmla="*/ 0 w 816932"/>
              <a:gd name="connsiteY10" fmla="*/ 36134 h 488508"/>
              <a:gd name="connsiteX11" fmla="*/ 71078 w 816932"/>
              <a:gd name="connsiteY11" fmla="*/ 36134 h 488508"/>
              <a:gd name="connsiteX12" fmla="*/ 106617 w 816932"/>
              <a:gd name="connsiteY12" fmla="*/ 72328 h 488508"/>
              <a:gd name="connsiteX13" fmla="*/ 106617 w 816932"/>
              <a:gd name="connsiteY13" fmla="*/ 325682 h 488508"/>
              <a:gd name="connsiteX14" fmla="*/ 71078 w 816932"/>
              <a:gd name="connsiteY14" fmla="*/ 361875 h 488508"/>
              <a:gd name="connsiteX15" fmla="*/ 0 w 816932"/>
              <a:gd name="connsiteY15" fmla="*/ 361875 h 488508"/>
              <a:gd name="connsiteX16" fmla="*/ 357050 w 816932"/>
              <a:gd name="connsiteY16" fmla="*/ 62171 h 488508"/>
              <a:gd name="connsiteX17" fmla="*/ 344035 w 816932"/>
              <a:gd name="connsiteY17" fmla="*/ 51276 h 488508"/>
              <a:gd name="connsiteX18" fmla="*/ 270557 w 816932"/>
              <a:gd name="connsiteY18" fmla="*/ 41582 h 488508"/>
              <a:gd name="connsiteX19" fmla="*/ 106617 w 816932"/>
              <a:gd name="connsiteY19" fmla="*/ 108521 h 488508"/>
              <a:gd name="connsiteX20" fmla="*/ 106617 w 816932"/>
              <a:gd name="connsiteY20" fmla="*/ 325682 h 488508"/>
              <a:gd name="connsiteX21" fmla="*/ 195418 w 816932"/>
              <a:gd name="connsiteY21" fmla="*/ 325682 h 488508"/>
              <a:gd name="connsiteX22" fmla="*/ 322896 w 816932"/>
              <a:gd name="connsiteY22" fmla="*/ 471286 h 488508"/>
              <a:gd name="connsiteX23" fmla="*/ 376805 w 816932"/>
              <a:gd name="connsiteY23" fmla="*/ 485413 h 488508"/>
              <a:gd name="connsiteX24" fmla="*/ 408559 w 816932"/>
              <a:gd name="connsiteY24" fmla="*/ 438879 h 488508"/>
              <a:gd name="connsiteX25" fmla="*/ 408559 w 816932"/>
              <a:gd name="connsiteY25" fmla="*/ 416165 h 488508"/>
              <a:gd name="connsiteX26" fmla="*/ 414928 w 816932"/>
              <a:gd name="connsiteY26" fmla="*/ 418751 h 488508"/>
              <a:gd name="connsiteX27" fmla="*/ 470959 w 816932"/>
              <a:gd name="connsiteY27" fmla="*/ 412564 h 488508"/>
              <a:gd name="connsiteX28" fmla="*/ 497360 w 816932"/>
              <a:gd name="connsiteY28" fmla="*/ 361875 h 488508"/>
              <a:gd name="connsiteX29" fmla="*/ 515083 w 816932"/>
              <a:gd name="connsiteY29" fmla="*/ 361875 h 488508"/>
              <a:gd name="connsiteX30" fmla="*/ 562714 w 816932"/>
              <a:gd name="connsiteY30" fmla="*/ 331868 h 488508"/>
              <a:gd name="connsiteX31" fmla="*/ 557730 w 816932"/>
              <a:gd name="connsiteY31" fmla="*/ 274992 h 488508"/>
              <a:gd name="connsiteX32" fmla="*/ 444097 w 816932"/>
              <a:gd name="connsiteY32" fmla="*/ 126618 h 488508"/>
              <a:gd name="connsiteX33" fmla="*/ 497267 w 816932"/>
              <a:gd name="connsiteY33" fmla="*/ 108521 h 488508"/>
              <a:gd name="connsiteX34" fmla="*/ 370620 w 816932"/>
              <a:gd name="connsiteY34" fmla="*/ 150901 h 488508"/>
              <a:gd name="connsiteX35" fmla="*/ 318650 w 816932"/>
              <a:gd name="connsiteY35" fmla="*/ 126341 h 488508"/>
              <a:gd name="connsiteX36" fmla="*/ 338589 w 816932"/>
              <a:gd name="connsiteY36" fmla="*/ 71681 h 488508"/>
              <a:gd name="connsiteX37" fmla="*/ 461267 w 816932"/>
              <a:gd name="connsiteY37" fmla="*/ 9174 h 488508"/>
              <a:gd name="connsiteX38" fmla="*/ 529114 w 816932"/>
              <a:gd name="connsiteY38" fmla="*/ 5296 h 488508"/>
              <a:gd name="connsiteX39" fmla="*/ 710224 w 816932"/>
              <a:gd name="connsiteY39" fmla="*/ 72235 h 488508"/>
              <a:gd name="connsiteX40" fmla="*/ 710224 w 816932"/>
              <a:gd name="connsiteY40" fmla="*/ 325589 h 488508"/>
              <a:gd name="connsiteX41" fmla="*/ 496898 w 816932"/>
              <a:gd name="connsiteY41" fmla="*/ 366861 h 488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816932" h="488508">
                <a:moveTo>
                  <a:pt x="444005" y="307585"/>
                </a:moveTo>
                <a:lnTo>
                  <a:pt x="497267" y="361875"/>
                </a:lnTo>
                <a:moveTo>
                  <a:pt x="408466" y="416165"/>
                </a:moveTo>
                <a:lnTo>
                  <a:pt x="372927" y="379972"/>
                </a:lnTo>
                <a:moveTo>
                  <a:pt x="816933" y="361875"/>
                </a:moveTo>
                <a:lnTo>
                  <a:pt x="745855" y="361875"/>
                </a:lnTo>
                <a:cubicBezTo>
                  <a:pt x="726286" y="361875"/>
                  <a:pt x="710316" y="345625"/>
                  <a:pt x="710316" y="325682"/>
                </a:cubicBezTo>
                <a:lnTo>
                  <a:pt x="710316" y="72328"/>
                </a:lnTo>
                <a:cubicBezTo>
                  <a:pt x="710316" y="52292"/>
                  <a:pt x="726193" y="36134"/>
                  <a:pt x="745855" y="36134"/>
                </a:cubicBezTo>
                <a:lnTo>
                  <a:pt x="816933" y="36134"/>
                </a:lnTo>
                <a:moveTo>
                  <a:pt x="0" y="36134"/>
                </a:moveTo>
                <a:lnTo>
                  <a:pt x="71078" y="36134"/>
                </a:lnTo>
                <a:cubicBezTo>
                  <a:pt x="90647" y="36134"/>
                  <a:pt x="106617" y="52384"/>
                  <a:pt x="106617" y="72328"/>
                </a:cubicBezTo>
                <a:lnTo>
                  <a:pt x="106617" y="325682"/>
                </a:lnTo>
                <a:cubicBezTo>
                  <a:pt x="106617" y="345625"/>
                  <a:pt x="90739" y="361875"/>
                  <a:pt x="71078" y="361875"/>
                </a:cubicBezTo>
                <a:lnTo>
                  <a:pt x="0" y="361875"/>
                </a:lnTo>
                <a:moveTo>
                  <a:pt x="357050" y="62171"/>
                </a:moveTo>
                <a:lnTo>
                  <a:pt x="344035" y="51276"/>
                </a:lnTo>
                <a:cubicBezTo>
                  <a:pt x="322804" y="35303"/>
                  <a:pt x="295019" y="31610"/>
                  <a:pt x="270557" y="41582"/>
                </a:cubicBezTo>
                <a:lnTo>
                  <a:pt x="106617" y="108521"/>
                </a:lnTo>
                <a:moveTo>
                  <a:pt x="106617" y="325682"/>
                </a:moveTo>
                <a:lnTo>
                  <a:pt x="195418" y="325682"/>
                </a:lnTo>
                <a:lnTo>
                  <a:pt x="322896" y="471286"/>
                </a:lnTo>
                <a:cubicBezTo>
                  <a:pt x="336188" y="486983"/>
                  <a:pt x="357697" y="492615"/>
                  <a:pt x="376805" y="485413"/>
                </a:cubicBezTo>
                <a:cubicBezTo>
                  <a:pt x="395912" y="478211"/>
                  <a:pt x="408559" y="459653"/>
                  <a:pt x="408559" y="438879"/>
                </a:cubicBezTo>
                <a:lnTo>
                  <a:pt x="408559" y="416165"/>
                </a:lnTo>
                <a:lnTo>
                  <a:pt x="414928" y="418751"/>
                </a:lnTo>
                <a:cubicBezTo>
                  <a:pt x="433482" y="426322"/>
                  <a:pt x="454436" y="424013"/>
                  <a:pt x="470959" y="412564"/>
                </a:cubicBezTo>
                <a:cubicBezTo>
                  <a:pt x="487483" y="401208"/>
                  <a:pt x="497360" y="382188"/>
                  <a:pt x="497360" y="361875"/>
                </a:cubicBezTo>
                <a:lnTo>
                  <a:pt x="515083" y="361875"/>
                </a:lnTo>
                <a:cubicBezTo>
                  <a:pt x="535299" y="361875"/>
                  <a:pt x="553668" y="350241"/>
                  <a:pt x="562714" y="331868"/>
                </a:cubicBezTo>
                <a:cubicBezTo>
                  <a:pt x="571761" y="313494"/>
                  <a:pt x="569822" y="291427"/>
                  <a:pt x="557730" y="274992"/>
                </a:cubicBezTo>
                <a:lnTo>
                  <a:pt x="444097" y="126618"/>
                </a:lnTo>
                <a:moveTo>
                  <a:pt x="497267" y="108521"/>
                </a:moveTo>
                <a:lnTo>
                  <a:pt x="370620" y="150901"/>
                </a:lnTo>
                <a:cubicBezTo>
                  <a:pt x="349666" y="157825"/>
                  <a:pt x="327050" y="147115"/>
                  <a:pt x="318650" y="126341"/>
                </a:cubicBezTo>
                <a:cubicBezTo>
                  <a:pt x="310250" y="105567"/>
                  <a:pt x="319019" y="81745"/>
                  <a:pt x="338589" y="71681"/>
                </a:cubicBezTo>
                <a:lnTo>
                  <a:pt x="461267" y="9174"/>
                </a:lnTo>
                <a:cubicBezTo>
                  <a:pt x="482406" y="-1536"/>
                  <a:pt x="506960" y="-2921"/>
                  <a:pt x="529114" y="5296"/>
                </a:cubicBezTo>
                <a:lnTo>
                  <a:pt x="710224" y="72235"/>
                </a:lnTo>
                <a:lnTo>
                  <a:pt x="710224" y="325589"/>
                </a:lnTo>
                <a:lnTo>
                  <a:pt x="496898" y="366861"/>
                </a:lnTo>
              </a:path>
            </a:pathLst>
          </a:custGeom>
          <a:noFill/>
          <a:ln w="18462" cap="rnd">
            <a:solidFill>
              <a:srgbClr val="BA9C64"/>
            </a:solidFill>
            <a:prstDash val="solid"/>
            <a:round/>
          </a:ln>
        </p:spPr>
        <p:txBody>
          <a:bodyPr rtlCol="0" anchor="ctr"/>
          <a:lstStyle/>
          <a:p>
            <a:endParaRPr lang="en-US"/>
          </a:p>
        </p:txBody>
      </p:sp>
      <p:grpSp>
        <p:nvGrpSpPr>
          <p:cNvPr id="46" name="Group 45">
            <a:extLst>
              <a:ext uri="{FF2B5EF4-FFF2-40B4-BE49-F238E27FC236}">
                <a16:creationId xmlns:a16="http://schemas.microsoft.com/office/drawing/2014/main" id="{7E6D28B7-60F7-D2AE-025B-57C713DB2D07}"/>
              </a:ext>
            </a:extLst>
          </p:cNvPr>
          <p:cNvGrpSpPr/>
          <p:nvPr userDrawn="1"/>
        </p:nvGrpSpPr>
        <p:grpSpPr>
          <a:xfrm>
            <a:off x="653508" y="3963952"/>
            <a:ext cx="450165" cy="404411"/>
            <a:chOff x="5461871" y="4243839"/>
            <a:chExt cx="450165" cy="404411"/>
          </a:xfrm>
        </p:grpSpPr>
        <p:sp>
          <p:nvSpPr>
            <p:cNvPr id="37" name="Freeform 36">
              <a:extLst>
                <a:ext uri="{FF2B5EF4-FFF2-40B4-BE49-F238E27FC236}">
                  <a16:creationId xmlns:a16="http://schemas.microsoft.com/office/drawing/2014/main" id="{5DCC3BEC-FF13-16B6-2122-ACB2D9093F58}"/>
                </a:ext>
              </a:extLst>
            </p:cNvPr>
            <p:cNvSpPr/>
            <p:nvPr/>
          </p:nvSpPr>
          <p:spPr>
            <a:xfrm>
              <a:off x="5461871" y="4243839"/>
              <a:ext cx="450165" cy="317656"/>
            </a:xfrm>
            <a:custGeom>
              <a:avLst/>
              <a:gdLst>
                <a:gd name="connsiteX0" fmla="*/ 420836 w 645330"/>
                <a:gd name="connsiteY0" fmla="*/ 193155 h 455372"/>
                <a:gd name="connsiteX1" fmla="*/ 322619 w 645330"/>
                <a:gd name="connsiteY1" fmla="*/ 118090 h 455372"/>
                <a:gd name="connsiteX2" fmla="*/ 224403 w 645330"/>
                <a:gd name="connsiteY2" fmla="*/ 193155 h 455372"/>
                <a:gd name="connsiteX3" fmla="*/ 322619 w 645330"/>
                <a:gd name="connsiteY3" fmla="*/ 96577 h 455372"/>
                <a:gd name="connsiteX4" fmla="*/ 371727 w 645330"/>
                <a:gd name="connsiteY4" fmla="*/ 48289 h 455372"/>
                <a:gd name="connsiteX5" fmla="*/ 322619 w 645330"/>
                <a:gd name="connsiteY5" fmla="*/ 0 h 455372"/>
                <a:gd name="connsiteX6" fmla="*/ 273511 w 645330"/>
                <a:gd name="connsiteY6" fmla="*/ 48289 h 455372"/>
                <a:gd name="connsiteX7" fmla="*/ 322619 w 645330"/>
                <a:gd name="connsiteY7" fmla="*/ 96577 h 455372"/>
                <a:gd name="connsiteX8" fmla="*/ 459513 w 645330"/>
                <a:gd name="connsiteY8" fmla="*/ 430905 h 455372"/>
                <a:gd name="connsiteX9" fmla="*/ 560868 w 645330"/>
                <a:gd name="connsiteY9" fmla="*/ 381324 h 455372"/>
                <a:gd name="connsiteX10" fmla="*/ 645331 w 645330"/>
                <a:gd name="connsiteY10" fmla="*/ 455372 h 455372"/>
                <a:gd name="connsiteX11" fmla="*/ 547114 w 645330"/>
                <a:gd name="connsiteY11" fmla="*/ 358795 h 455372"/>
                <a:gd name="connsiteX12" fmla="*/ 596222 w 645330"/>
                <a:gd name="connsiteY12" fmla="*/ 310506 h 455372"/>
                <a:gd name="connsiteX13" fmla="*/ 547114 w 645330"/>
                <a:gd name="connsiteY13" fmla="*/ 262218 h 455372"/>
                <a:gd name="connsiteX14" fmla="*/ 498006 w 645330"/>
                <a:gd name="connsiteY14" fmla="*/ 310506 h 455372"/>
                <a:gd name="connsiteX15" fmla="*/ 547114 w 645330"/>
                <a:gd name="connsiteY15" fmla="*/ 358795 h 455372"/>
                <a:gd name="connsiteX16" fmla="*/ 185817 w 645330"/>
                <a:gd name="connsiteY16" fmla="*/ 430905 h 455372"/>
                <a:gd name="connsiteX17" fmla="*/ 84462 w 645330"/>
                <a:gd name="connsiteY17" fmla="*/ 381324 h 455372"/>
                <a:gd name="connsiteX18" fmla="*/ 0 w 645330"/>
                <a:gd name="connsiteY18" fmla="*/ 455372 h 455372"/>
                <a:gd name="connsiteX19" fmla="*/ 98216 w 645330"/>
                <a:gd name="connsiteY19" fmla="*/ 358795 h 455372"/>
                <a:gd name="connsiteX20" fmla="*/ 147325 w 645330"/>
                <a:gd name="connsiteY20" fmla="*/ 310506 h 455372"/>
                <a:gd name="connsiteX21" fmla="*/ 98216 w 645330"/>
                <a:gd name="connsiteY21" fmla="*/ 262218 h 455372"/>
                <a:gd name="connsiteX22" fmla="*/ 49108 w 645330"/>
                <a:gd name="connsiteY22" fmla="*/ 310506 h 455372"/>
                <a:gd name="connsiteX23" fmla="*/ 98216 w 645330"/>
                <a:gd name="connsiteY23" fmla="*/ 358795 h 455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45330" h="455372">
                  <a:moveTo>
                    <a:pt x="420836" y="193155"/>
                  </a:moveTo>
                  <a:cubicBezTo>
                    <a:pt x="409390" y="149021"/>
                    <a:pt x="368958" y="118090"/>
                    <a:pt x="322619" y="118090"/>
                  </a:cubicBezTo>
                  <a:cubicBezTo>
                    <a:pt x="276280" y="118090"/>
                    <a:pt x="235849" y="149021"/>
                    <a:pt x="224403" y="193155"/>
                  </a:cubicBezTo>
                  <a:moveTo>
                    <a:pt x="322619" y="96577"/>
                  </a:moveTo>
                  <a:cubicBezTo>
                    <a:pt x="349758" y="96577"/>
                    <a:pt x="371727" y="74972"/>
                    <a:pt x="371727" y="48289"/>
                  </a:cubicBezTo>
                  <a:cubicBezTo>
                    <a:pt x="371727" y="21605"/>
                    <a:pt x="349758" y="0"/>
                    <a:pt x="322619" y="0"/>
                  </a:cubicBezTo>
                  <a:cubicBezTo>
                    <a:pt x="295480" y="0"/>
                    <a:pt x="273511" y="21605"/>
                    <a:pt x="273511" y="48289"/>
                  </a:cubicBezTo>
                  <a:cubicBezTo>
                    <a:pt x="273511" y="74972"/>
                    <a:pt x="295480" y="96577"/>
                    <a:pt x="322619" y="96577"/>
                  </a:cubicBezTo>
                  <a:close/>
                  <a:moveTo>
                    <a:pt x="459513" y="430905"/>
                  </a:moveTo>
                  <a:cubicBezTo>
                    <a:pt x="479821" y="395542"/>
                    <a:pt x="519975" y="375968"/>
                    <a:pt x="560868" y="381324"/>
                  </a:cubicBezTo>
                  <a:cubicBezTo>
                    <a:pt x="601761" y="386679"/>
                    <a:pt x="635177" y="416040"/>
                    <a:pt x="645331" y="455372"/>
                  </a:cubicBezTo>
                  <a:moveTo>
                    <a:pt x="547114" y="358795"/>
                  </a:moveTo>
                  <a:cubicBezTo>
                    <a:pt x="574253" y="358795"/>
                    <a:pt x="596222" y="337190"/>
                    <a:pt x="596222" y="310506"/>
                  </a:cubicBezTo>
                  <a:cubicBezTo>
                    <a:pt x="596222" y="283823"/>
                    <a:pt x="574253" y="262218"/>
                    <a:pt x="547114" y="262218"/>
                  </a:cubicBezTo>
                  <a:cubicBezTo>
                    <a:pt x="519975" y="262218"/>
                    <a:pt x="498006" y="283823"/>
                    <a:pt x="498006" y="310506"/>
                  </a:cubicBezTo>
                  <a:cubicBezTo>
                    <a:pt x="498006" y="337190"/>
                    <a:pt x="519975" y="358795"/>
                    <a:pt x="547114" y="358795"/>
                  </a:cubicBezTo>
                  <a:close/>
                  <a:moveTo>
                    <a:pt x="185817" y="430905"/>
                  </a:moveTo>
                  <a:cubicBezTo>
                    <a:pt x="165510" y="395542"/>
                    <a:pt x="125355" y="375968"/>
                    <a:pt x="84462" y="381324"/>
                  </a:cubicBezTo>
                  <a:cubicBezTo>
                    <a:pt x="43570" y="386679"/>
                    <a:pt x="10154" y="416040"/>
                    <a:pt x="0" y="455372"/>
                  </a:cubicBezTo>
                  <a:moveTo>
                    <a:pt x="98216" y="358795"/>
                  </a:moveTo>
                  <a:cubicBezTo>
                    <a:pt x="125355" y="358795"/>
                    <a:pt x="147325" y="337190"/>
                    <a:pt x="147325" y="310506"/>
                  </a:cubicBezTo>
                  <a:cubicBezTo>
                    <a:pt x="147325" y="283823"/>
                    <a:pt x="125355" y="262218"/>
                    <a:pt x="98216" y="262218"/>
                  </a:cubicBezTo>
                  <a:cubicBezTo>
                    <a:pt x="71078" y="262218"/>
                    <a:pt x="49108" y="283823"/>
                    <a:pt x="49108" y="310506"/>
                  </a:cubicBezTo>
                  <a:cubicBezTo>
                    <a:pt x="49108" y="337190"/>
                    <a:pt x="71078" y="358795"/>
                    <a:pt x="98216" y="358795"/>
                  </a:cubicBezTo>
                  <a:close/>
                </a:path>
              </a:pathLst>
            </a:custGeom>
            <a:noFill/>
            <a:ln w="18462" cap="rnd">
              <a:solidFill>
                <a:srgbClr val="BA9C64"/>
              </a:solidFill>
              <a:prstDash val="solid"/>
              <a:round/>
            </a:ln>
          </p:spPr>
          <p:txBody>
            <a:bodyPr rtlCol="0" anchor="ctr"/>
            <a:lstStyle/>
            <a:p>
              <a:endParaRPr lang="en-US"/>
            </a:p>
          </p:txBody>
        </p:sp>
        <p:sp>
          <p:nvSpPr>
            <p:cNvPr id="38" name="Freeform 37">
              <a:extLst>
                <a:ext uri="{FF2B5EF4-FFF2-40B4-BE49-F238E27FC236}">
                  <a16:creationId xmlns:a16="http://schemas.microsoft.com/office/drawing/2014/main" id="{90946D53-7439-ADAD-8446-95721206EEFA}"/>
                </a:ext>
              </a:extLst>
            </p:cNvPr>
            <p:cNvSpPr/>
            <p:nvPr/>
          </p:nvSpPr>
          <p:spPr>
            <a:xfrm>
              <a:off x="5574098" y="4417158"/>
              <a:ext cx="225767" cy="231092"/>
            </a:xfrm>
            <a:custGeom>
              <a:avLst/>
              <a:gdLst>
                <a:gd name="connsiteX0" fmla="*/ 229583 w 323646"/>
                <a:gd name="connsiteY0" fmla="*/ 260279 h 331280"/>
                <a:gd name="connsiteX1" fmla="*/ 226260 w 323646"/>
                <a:gd name="connsiteY1" fmla="*/ 271266 h 331280"/>
                <a:gd name="connsiteX2" fmla="*/ 215645 w 323646"/>
                <a:gd name="connsiteY2" fmla="*/ 276067 h 331280"/>
                <a:gd name="connsiteX3" fmla="*/ 107736 w 323646"/>
                <a:gd name="connsiteY3" fmla="*/ 276067 h 331280"/>
                <a:gd name="connsiteX4" fmla="*/ 97120 w 323646"/>
                <a:gd name="connsiteY4" fmla="*/ 271266 h 331280"/>
                <a:gd name="connsiteX5" fmla="*/ 93797 w 323646"/>
                <a:gd name="connsiteY5" fmla="*/ 260279 h 331280"/>
                <a:gd name="connsiteX6" fmla="*/ 103766 w 323646"/>
                <a:gd name="connsiteY6" fmla="*/ 191216 h 331280"/>
                <a:gd name="connsiteX7" fmla="*/ 117705 w 323646"/>
                <a:gd name="connsiteY7" fmla="*/ 179397 h 331280"/>
                <a:gd name="connsiteX8" fmla="*/ 205583 w 323646"/>
                <a:gd name="connsiteY8" fmla="*/ 179397 h 331280"/>
                <a:gd name="connsiteX9" fmla="*/ 219429 w 323646"/>
                <a:gd name="connsiteY9" fmla="*/ 191216 h 331280"/>
                <a:gd name="connsiteX10" fmla="*/ 229583 w 323646"/>
                <a:gd name="connsiteY10" fmla="*/ 260279 h 331280"/>
                <a:gd name="connsiteX11" fmla="*/ 323092 w 323646"/>
                <a:gd name="connsiteY11" fmla="*/ 298134 h 331280"/>
                <a:gd name="connsiteX12" fmla="*/ 317369 w 323646"/>
                <a:gd name="connsiteY12" fmla="*/ 321124 h 331280"/>
                <a:gd name="connsiteX13" fmla="*/ 295676 w 323646"/>
                <a:gd name="connsiteY13" fmla="*/ 331281 h 331280"/>
                <a:gd name="connsiteX14" fmla="*/ 27981 w 323646"/>
                <a:gd name="connsiteY14" fmla="*/ 331281 h 331280"/>
                <a:gd name="connsiteX15" fmla="*/ 6288 w 323646"/>
                <a:gd name="connsiteY15" fmla="*/ 321124 h 331280"/>
                <a:gd name="connsiteX16" fmla="*/ 565 w 323646"/>
                <a:gd name="connsiteY16" fmla="*/ 298134 h 331280"/>
                <a:gd name="connsiteX17" fmla="*/ 58996 w 323646"/>
                <a:gd name="connsiteY17" fmla="*/ 22067 h 331280"/>
                <a:gd name="connsiteX18" fmla="*/ 86505 w 323646"/>
                <a:gd name="connsiteY18" fmla="*/ 0 h 331280"/>
                <a:gd name="connsiteX19" fmla="*/ 237337 w 323646"/>
                <a:gd name="connsiteY19" fmla="*/ 0 h 331280"/>
                <a:gd name="connsiteX20" fmla="*/ 264753 w 323646"/>
                <a:gd name="connsiteY20" fmla="*/ 22067 h 331280"/>
                <a:gd name="connsiteX21" fmla="*/ 323092 w 323646"/>
                <a:gd name="connsiteY21" fmla="*/ 298134 h 331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23646" h="331280">
                  <a:moveTo>
                    <a:pt x="229583" y="260279"/>
                  </a:moveTo>
                  <a:cubicBezTo>
                    <a:pt x="230137" y="264249"/>
                    <a:pt x="228937" y="268311"/>
                    <a:pt x="226260" y="271266"/>
                  </a:cubicBezTo>
                  <a:cubicBezTo>
                    <a:pt x="223583" y="274313"/>
                    <a:pt x="219706" y="276067"/>
                    <a:pt x="215645" y="276067"/>
                  </a:cubicBezTo>
                  <a:lnTo>
                    <a:pt x="107736" y="276067"/>
                  </a:lnTo>
                  <a:cubicBezTo>
                    <a:pt x="103674" y="276067"/>
                    <a:pt x="99797" y="274313"/>
                    <a:pt x="97120" y="271266"/>
                  </a:cubicBezTo>
                  <a:cubicBezTo>
                    <a:pt x="94443" y="268219"/>
                    <a:pt x="93243" y="264249"/>
                    <a:pt x="93797" y="260279"/>
                  </a:cubicBezTo>
                  <a:lnTo>
                    <a:pt x="103766" y="191216"/>
                  </a:lnTo>
                  <a:cubicBezTo>
                    <a:pt x="104782" y="184383"/>
                    <a:pt x="110690" y="179397"/>
                    <a:pt x="117705" y="179397"/>
                  </a:cubicBezTo>
                  <a:lnTo>
                    <a:pt x="205583" y="179397"/>
                  </a:lnTo>
                  <a:cubicBezTo>
                    <a:pt x="212598" y="179397"/>
                    <a:pt x="218506" y="184476"/>
                    <a:pt x="219429" y="191216"/>
                  </a:cubicBezTo>
                  <a:lnTo>
                    <a:pt x="229583" y="260279"/>
                  </a:lnTo>
                  <a:close/>
                  <a:moveTo>
                    <a:pt x="323092" y="298134"/>
                  </a:moveTo>
                  <a:cubicBezTo>
                    <a:pt x="324754" y="306259"/>
                    <a:pt x="322630" y="314661"/>
                    <a:pt x="317369" y="321124"/>
                  </a:cubicBezTo>
                  <a:cubicBezTo>
                    <a:pt x="312015" y="327587"/>
                    <a:pt x="304076" y="331281"/>
                    <a:pt x="295676" y="331281"/>
                  </a:cubicBezTo>
                  <a:lnTo>
                    <a:pt x="27981" y="331281"/>
                  </a:lnTo>
                  <a:cubicBezTo>
                    <a:pt x="19581" y="331281"/>
                    <a:pt x="11550" y="327587"/>
                    <a:pt x="6288" y="321124"/>
                  </a:cubicBezTo>
                  <a:cubicBezTo>
                    <a:pt x="934" y="314754"/>
                    <a:pt x="-1096" y="306259"/>
                    <a:pt x="565" y="298134"/>
                  </a:cubicBezTo>
                  <a:lnTo>
                    <a:pt x="58996" y="22067"/>
                  </a:lnTo>
                  <a:cubicBezTo>
                    <a:pt x="61673" y="9233"/>
                    <a:pt x="73120" y="0"/>
                    <a:pt x="86505" y="0"/>
                  </a:cubicBezTo>
                  <a:lnTo>
                    <a:pt x="237337" y="0"/>
                  </a:lnTo>
                  <a:cubicBezTo>
                    <a:pt x="250630" y="0"/>
                    <a:pt x="262168" y="9233"/>
                    <a:pt x="264753" y="22067"/>
                  </a:cubicBezTo>
                  <a:lnTo>
                    <a:pt x="323092" y="298134"/>
                  </a:lnTo>
                  <a:close/>
                </a:path>
              </a:pathLst>
            </a:custGeom>
            <a:noFill/>
            <a:ln w="18462" cap="rnd">
              <a:solidFill>
                <a:srgbClr val="BA9C64"/>
              </a:solidFill>
              <a:prstDash val="solid"/>
              <a:round/>
            </a:ln>
          </p:spPr>
          <p:txBody>
            <a:bodyPr rtlCol="0" anchor="ctr"/>
            <a:lstStyle/>
            <a:p>
              <a:endParaRPr lang="en-US"/>
            </a:p>
          </p:txBody>
        </p:sp>
      </p:grpSp>
      <p:sp>
        <p:nvSpPr>
          <p:cNvPr id="39" name="Freeform 38">
            <a:extLst>
              <a:ext uri="{FF2B5EF4-FFF2-40B4-BE49-F238E27FC236}">
                <a16:creationId xmlns:a16="http://schemas.microsoft.com/office/drawing/2014/main" id="{6905B06A-82BB-3543-6F0E-499226FDBFFB}"/>
              </a:ext>
            </a:extLst>
          </p:cNvPr>
          <p:cNvSpPr/>
          <p:nvPr/>
        </p:nvSpPr>
        <p:spPr>
          <a:xfrm>
            <a:off x="4204156" y="3967108"/>
            <a:ext cx="384679" cy="401707"/>
          </a:xfrm>
          <a:custGeom>
            <a:avLst/>
            <a:gdLst>
              <a:gd name="connsiteX0" fmla="*/ 275726 w 551452"/>
              <a:gd name="connsiteY0" fmla="*/ 312907 h 575863"/>
              <a:gd name="connsiteX1" fmla="*/ 325850 w 551452"/>
              <a:gd name="connsiteY1" fmla="*/ 262864 h 575863"/>
              <a:gd name="connsiteX2" fmla="*/ 488775 w 551452"/>
              <a:gd name="connsiteY2" fmla="*/ 62600 h 575863"/>
              <a:gd name="connsiteX3" fmla="*/ 438651 w 551452"/>
              <a:gd name="connsiteY3" fmla="*/ 112643 h 575863"/>
              <a:gd name="connsiteX4" fmla="*/ 551453 w 551452"/>
              <a:gd name="connsiteY4" fmla="*/ 250399 h 575863"/>
              <a:gd name="connsiteX5" fmla="*/ 494036 w 551452"/>
              <a:gd name="connsiteY5" fmla="*/ 250399 h 575863"/>
              <a:gd name="connsiteX6" fmla="*/ 62677 w 551452"/>
              <a:gd name="connsiteY6" fmla="*/ 62600 h 575863"/>
              <a:gd name="connsiteX7" fmla="*/ 112801 w 551452"/>
              <a:gd name="connsiteY7" fmla="*/ 112643 h 575863"/>
              <a:gd name="connsiteX8" fmla="*/ 0 w 551452"/>
              <a:gd name="connsiteY8" fmla="*/ 250399 h 575863"/>
              <a:gd name="connsiteX9" fmla="*/ 57416 w 551452"/>
              <a:gd name="connsiteY9" fmla="*/ 250399 h 575863"/>
              <a:gd name="connsiteX10" fmla="*/ 275726 w 551452"/>
              <a:gd name="connsiteY10" fmla="*/ 0 h 575863"/>
              <a:gd name="connsiteX11" fmla="*/ 275726 w 551452"/>
              <a:gd name="connsiteY11" fmla="*/ 50043 h 575863"/>
              <a:gd name="connsiteX12" fmla="*/ 200494 w 551452"/>
              <a:gd name="connsiteY12" fmla="*/ 475685 h 575863"/>
              <a:gd name="connsiteX13" fmla="*/ 350865 w 551452"/>
              <a:gd name="connsiteY13" fmla="*/ 475685 h 575863"/>
              <a:gd name="connsiteX14" fmla="*/ 338404 w 551452"/>
              <a:gd name="connsiteY14" fmla="*/ 425642 h 575863"/>
              <a:gd name="connsiteX15" fmla="*/ 438651 w 551452"/>
              <a:gd name="connsiteY15" fmla="*/ 275421 h 575863"/>
              <a:gd name="connsiteX16" fmla="*/ 275726 w 551452"/>
              <a:gd name="connsiteY16" fmla="*/ 112735 h 575863"/>
              <a:gd name="connsiteX17" fmla="*/ 112801 w 551452"/>
              <a:gd name="connsiteY17" fmla="*/ 275421 h 575863"/>
              <a:gd name="connsiteX18" fmla="*/ 213048 w 551452"/>
              <a:gd name="connsiteY18" fmla="*/ 425642 h 575863"/>
              <a:gd name="connsiteX19" fmla="*/ 338404 w 551452"/>
              <a:gd name="connsiteY19" fmla="*/ 425642 h 575863"/>
              <a:gd name="connsiteX20" fmla="*/ 275726 w 551452"/>
              <a:gd name="connsiteY20" fmla="*/ 417979 h 575863"/>
              <a:gd name="connsiteX21" fmla="*/ 275726 w 551452"/>
              <a:gd name="connsiteY21" fmla="*/ 312907 h 575863"/>
              <a:gd name="connsiteX22" fmla="*/ 225603 w 551452"/>
              <a:gd name="connsiteY22" fmla="*/ 262864 h 575863"/>
              <a:gd name="connsiteX23" fmla="*/ 350865 w 551452"/>
              <a:gd name="connsiteY23" fmla="*/ 420195 h 575863"/>
              <a:gd name="connsiteX24" fmla="*/ 350865 w 551452"/>
              <a:gd name="connsiteY24" fmla="*/ 488150 h 575863"/>
              <a:gd name="connsiteX25" fmla="*/ 275634 w 551452"/>
              <a:gd name="connsiteY25" fmla="*/ 538193 h 575863"/>
              <a:gd name="connsiteX26" fmla="*/ 200402 w 551452"/>
              <a:gd name="connsiteY26" fmla="*/ 488150 h 575863"/>
              <a:gd name="connsiteX27" fmla="*/ 200402 w 551452"/>
              <a:gd name="connsiteY27" fmla="*/ 420195 h 575863"/>
              <a:gd name="connsiteX28" fmla="*/ 275726 w 551452"/>
              <a:gd name="connsiteY28" fmla="*/ 538285 h 575863"/>
              <a:gd name="connsiteX29" fmla="*/ 275726 w 551452"/>
              <a:gd name="connsiteY29" fmla="*/ 575863 h 575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51452" h="575863">
                <a:moveTo>
                  <a:pt x="275726" y="312907"/>
                </a:moveTo>
                <a:lnTo>
                  <a:pt x="325850" y="262864"/>
                </a:lnTo>
                <a:moveTo>
                  <a:pt x="488775" y="62600"/>
                </a:moveTo>
                <a:lnTo>
                  <a:pt x="438651" y="112643"/>
                </a:lnTo>
                <a:moveTo>
                  <a:pt x="551453" y="250399"/>
                </a:moveTo>
                <a:lnTo>
                  <a:pt x="494036" y="250399"/>
                </a:lnTo>
                <a:moveTo>
                  <a:pt x="62677" y="62600"/>
                </a:moveTo>
                <a:lnTo>
                  <a:pt x="112801" y="112643"/>
                </a:lnTo>
                <a:moveTo>
                  <a:pt x="0" y="250399"/>
                </a:moveTo>
                <a:lnTo>
                  <a:pt x="57416" y="250399"/>
                </a:lnTo>
                <a:moveTo>
                  <a:pt x="275726" y="0"/>
                </a:moveTo>
                <a:lnTo>
                  <a:pt x="275726" y="50043"/>
                </a:lnTo>
                <a:moveTo>
                  <a:pt x="200494" y="475685"/>
                </a:moveTo>
                <a:lnTo>
                  <a:pt x="350865" y="475685"/>
                </a:lnTo>
                <a:moveTo>
                  <a:pt x="338404" y="425642"/>
                </a:moveTo>
                <a:cubicBezTo>
                  <a:pt x="399881" y="401267"/>
                  <a:pt x="439851" y="341437"/>
                  <a:pt x="438651" y="275421"/>
                </a:cubicBezTo>
                <a:cubicBezTo>
                  <a:pt x="437082" y="186230"/>
                  <a:pt x="365081" y="114305"/>
                  <a:pt x="275726" y="112735"/>
                </a:cubicBezTo>
                <a:cubicBezTo>
                  <a:pt x="186371" y="114305"/>
                  <a:pt x="114370" y="186230"/>
                  <a:pt x="112801" y="275421"/>
                </a:cubicBezTo>
                <a:cubicBezTo>
                  <a:pt x="111693" y="341437"/>
                  <a:pt x="151571" y="401267"/>
                  <a:pt x="213048" y="425642"/>
                </a:cubicBezTo>
                <a:lnTo>
                  <a:pt x="338404" y="425642"/>
                </a:lnTo>
                <a:close/>
                <a:moveTo>
                  <a:pt x="275726" y="417979"/>
                </a:moveTo>
                <a:lnTo>
                  <a:pt x="275726" y="312907"/>
                </a:lnTo>
                <a:lnTo>
                  <a:pt x="225603" y="262864"/>
                </a:lnTo>
                <a:moveTo>
                  <a:pt x="350865" y="420195"/>
                </a:moveTo>
                <a:lnTo>
                  <a:pt x="350865" y="488150"/>
                </a:lnTo>
                <a:cubicBezTo>
                  <a:pt x="350865" y="523881"/>
                  <a:pt x="320773" y="538193"/>
                  <a:pt x="275634" y="538193"/>
                </a:cubicBezTo>
                <a:cubicBezTo>
                  <a:pt x="230495" y="538193"/>
                  <a:pt x="200402" y="523789"/>
                  <a:pt x="200402" y="488150"/>
                </a:cubicBezTo>
                <a:lnTo>
                  <a:pt x="200402" y="420195"/>
                </a:lnTo>
                <a:moveTo>
                  <a:pt x="275726" y="538285"/>
                </a:moveTo>
                <a:lnTo>
                  <a:pt x="275726" y="575863"/>
                </a:lnTo>
              </a:path>
            </a:pathLst>
          </a:custGeom>
          <a:noFill/>
          <a:ln w="18462" cap="rnd">
            <a:solidFill>
              <a:srgbClr val="BA9C64"/>
            </a:solidFill>
            <a:prstDash val="solid"/>
            <a:round/>
          </a:ln>
        </p:spPr>
        <p:txBody>
          <a:bodyPr rtlCol="0" anchor="ctr"/>
          <a:lstStyle/>
          <a:p>
            <a:endParaRPr lang="en-US"/>
          </a:p>
        </p:txBody>
      </p:sp>
      <p:sp>
        <p:nvSpPr>
          <p:cNvPr id="42" name="Freeform 41">
            <a:extLst>
              <a:ext uri="{FF2B5EF4-FFF2-40B4-BE49-F238E27FC236}">
                <a16:creationId xmlns:a16="http://schemas.microsoft.com/office/drawing/2014/main" id="{FC7AD475-35DD-1BB0-94CC-331625F0CC12}"/>
              </a:ext>
            </a:extLst>
          </p:cNvPr>
          <p:cNvSpPr/>
          <p:nvPr/>
        </p:nvSpPr>
        <p:spPr>
          <a:xfrm>
            <a:off x="634370" y="2530032"/>
            <a:ext cx="360081" cy="395266"/>
          </a:xfrm>
          <a:custGeom>
            <a:avLst/>
            <a:gdLst>
              <a:gd name="connsiteX0" fmla="*/ 258095 w 516190"/>
              <a:gd name="connsiteY0" fmla="*/ 167856 h 566630"/>
              <a:gd name="connsiteX1" fmla="*/ 258095 w 516190"/>
              <a:gd name="connsiteY1" fmla="*/ 566630 h 566630"/>
              <a:gd name="connsiteX2" fmla="*/ 464590 w 516190"/>
              <a:gd name="connsiteY2" fmla="*/ 0 h 566630"/>
              <a:gd name="connsiteX3" fmla="*/ 258095 w 516190"/>
              <a:gd name="connsiteY3" fmla="*/ 104148 h 566630"/>
              <a:gd name="connsiteX4" fmla="*/ 51601 w 516190"/>
              <a:gd name="connsiteY4" fmla="*/ 0 h 566630"/>
              <a:gd name="connsiteX5" fmla="*/ 258095 w 516190"/>
              <a:gd name="connsiteY5" fmla="*/ 167856 h 566630"/>
              <a:gd name="connsiteX6" fmla="*/ 516191 w 516190"/>
              <a:gd name="connsiteY6" fmla="*/ 39240 h 566630"/>
              <a:gd name="connsiteX7" fmla="*/ 516191 w 516190"/>
              <a:gd name="connsiteY7" fmla="*/ 422041 h 566630"/>
              <a:gd name="connsiteX8" fmla="*/ 501883 w 516190"/>
              <a:gd name="connsiteY8" fmla="*/ 445031 h 566630"/>
              <a:gd name="connsiteX9" fmla="*/ 258095 w 516190"/>
              <a:gd name="connsiteY9" fmla="*/ 566630 h 566630"/>
              <a:gd name="connsiteX10" fmla="*/ 14308 w 516190"/>
              <a:gd name="connsiteY10" fmla="*/ 445124 h 566630"/>
              <a:gd name="connsiteX11" fmla="*/ 0 w 516190"/>
              <a:gd name="connsiteY11" fmla="*/ 422134 h 566630"/>
              <a:gd name="connsiteX12" fmla="*/ 0 w 516190"/>
              <a:gd name="connsiteY12" fmla="*/ 39333 h 566630"/>
              <a:gd name="connsiteX13" fmla="*/ 258095 w 516190"/>
              <a:gd name="connsiteY13" fmla="*/ 167856 h 566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16190" h="566630">
                <a:moveTo>
                  <a:pt x="258095" y="167856"/>
                </a:moveTo>
                <a:lnTo>
                  <a:pt x="258095" y="566630"/>
                </a:lnTo>
                <a:moveTo>
                  <a:pt x="464590" y="0"/>
                </a:moveTo>
                <a:lnTo>
                  <a:pt x="258095" y="104148"/>
                </a:lnTo>
                <a:lnTo>
                  <a:pt x="51601" y="0"/>
                </a:lnTo>
                <a:moveTo>
                  <a:pt x="258095" y="167856"/>
                </a:moveTo>
                <a:lnTo>
                  <a:pt x="516191" y="39240"/>
                </a:lnTo>
                <a:lnTo>
                  <a:pt x="516191" y="422041"/>
                </a:lnTo>
                <a:cubicBezTo>
                  <a:pt x="516191" y="431736"/>
                  <a:pt x="510652" y="440692"/>
                  <a:pt x="501883" y="445031"/>
                </a:cubicBezTo>
                <a:lnTo>
                  <a:pt x="258095" y="566630"/>
                </a:lnTo>
                <a:lnTo>
                  <a:pt x="14308" y="445124"/>
                </a:lnTo>
                <a:cubicBezTo>
                  <a:pt x="5539" y="440784"/>
                  <a:pt x="0" y="431828"/>
                  <a:pt x="0" y="422134"/>
                </a:cubicBezTo>
                <a:lnTo>
                  <a:pt x="0" y="39333"/>
                </a:lnTo>
                <a:lnTo>
                  <a:pt x="258095" y="167856"/>
                </a:lnTo>
                <a:close/>
              </a:path>
            </a:pathLst>
          </a:custGeom>
          <a:noFill/>
          <a:ln w="18462" cap="rnd">
            <a:solidFill>
              <a:srgbClr val="BA9C64"/>
            </a:solidFill>
            <a:prstDash val="solid"/>
            <a:round/>
          </a:ln>
        </p:spPr>
        <p:txBody>
          <a:bodyPr rtlCol="0" anchor="ctr"/>
          <a:lstStyle/>
          <a:p>
            <a:endParaRPr lang="en-US"/>
          </a:p>
        </p:txBody>
      </p:sp>
      <p:pic>
        <p:nvPicPr>
          <p:cNvPr id="48" name="Picture 47" descr="A building with columns and lights&#10;&#10;Description automatically generated">
            <a:extLst>
              <a:ext uri="{FF2B5EF4-FFF2-40B4-BE49-F238E27FC236}">
                <a16:creationId xmlns:a16="http://schemas.microsoft.com/office/drawing/2014/main" id="{89B243DD-EB1E-BAE9-DAF5-5FD05270567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130589" y="0"/>
            <a:ext cx="4061411" cy="6858000"/>
          </a:xfrm>
          <a:prstGeom prst="rect">
            <a:avLst/>
          </a:prstGeom>
        </p:spPr>
      </p:pic>
      <p:sp>
        <p:nvSpPr>
          <p:cNvPr id="50" name="Title 1">
            <a:extLst>
              <a:ext uri="{FF2B5EF4-FFF2-40B4-BE49-F238E27FC236}">
                <a16:creationId xmlns:a16="http://schemas.microsoft.com/office/drawing/2014/main" id="{E8BA5EE3-A712-8494-6E78-14B9211CD42C}"/>
              </a:ext>
            </a:extLst>
          </p:cNvPr>
          <p:cNvSpPr txBox="1">
            <a:spLocks/>
          </p:cNvSpPr>
          <p:nvPr userDrawn="1"/>
        </p:nvSpPr>
        <p:spPr>
          <a:xfrm>
            <a:off x="634369" y="1404346"/>
            <a:ext cx="7260694" cy="526908"/>
          </a:xfrm>
          <a:prstGeom prst="rect">
            <a:avLst/>
          </a:prstGeom>
        </p:spPr>
        <p:txBody>
          <a:bodyPr lIns="0" tIns="0" rIns="0" bIns="0" anchor="t" anchorCtr="0">
            <a:normAutofit/>
          </a:bodyPr>
          <a:lstStyle>
            <a:lvl1pPr algn="l" defTabSz="914400" rtl="0" eaLnBrk="1" latinLnBrk="0" hangingPunct="1">
              <a:lnSpc>
                <a:spcPct val="100000"/>
              </a:lnSpc>
              <a:spcBef>
                <a:spcPct val="0"/>
              </a:spcBef>
              <a:buNone/>
              <a:defRPr sz="3200" b="1" kern="1200" spc="300">
                <a:solidFill>
                  <a:schemeClr val="accent1"/>
                </a:solidFill>
                <a:latin typeface="+mj-lt"/>
                <a:ea typeface="+mj-ea"/>
                <a:cs typeface="+mj-cs"/>
              </a:defRPr>
            </a:lvl1pPr>
          </a:lstStyle>
          <a:p>
            <a:r>
              <a:rPr lang="en-AU" b="1" dirty="0">
                <a:solidFill>
                  <a:schemeClr val="accent1"/>
                </a:solidFill>
                <a:effectLst/>
                <a:latin typeface="Arial" panose="020B0604020202020204" pitchFamily="34" charset="0"/>
              </a:rPr>
              <a:t>WHY CHOOSE THE </a:t>
            </a:r>
            <a:r>
              <a:rPr lang="en-AU" b="1" dirty="0">
                <a:solidFill>
                  <a:schemeClr val="accent5"/>
                </a:solidFill>
                <a:effectLst/>
                <a:latin typeface="Arial" panose="020B0604020202020204" pitchFamily="34" charset="0"/>
              </a:rPr>
              <a:t>UQ MBA</a:t>
            </a:r>
            <a:endParaRPr lang="en-AU" dirty="0">
              <a:solidFill>
                <a:schemeClr val="accent5"/>
              </a:solidFill>
              <a:effectLst/>
              <a:latin typeface="Arial" panose="020B0604020202020204" pitchFamily="34" charset="0"/>
            </a:endParaRPr>
          </a:p>
        </p:txBody>
      </p:sp>
      <p:sp>
        <p:nvSpPr>
          <p:cNvPr id="59" name="TextBox 58">
            <a:extLst>
              <a:ext uri="{FF2B5EF4-FFF2-40B4-BE49-F238E27FC236}">
                <a16:creationId xmlns:a16="http://schemas.microsoft.com/office/drawing/2014/main" id="{380462B9-6E51-D675-5D75-2409B1B70A4C}"/>
              </a:ext>
            </a:extLst>
          </p:cNvPr>
          <p:cNvSpPr txBox="1"/>
          <p:nvPr userDrawn="1"/>
        </p:nvSpPr>
        <p:spPr>
          <a:xfrm>
            <a:off x="634369" y="6086030"/>
            <a:ext cx="5501015" cy="161583"/>
          </a:xfrm>
          <a:prstGeom prst="rect">
            <a:avLst/>
          </a:prstGeom>
          <a:noFill/>
        </p:spPr>
        <p:txBody>
          <a:bodyPr wrap="square" lIns="0" tIns="0" rIns="0" bIns="0">
            <a:spAutoFit/>
          </a:bodyPr>
          <a:lstStyle/>
          <a:p>
            <a:r>
              <a:rPr lang="en-AU" sz="1050" kern="1200" dirty="0">
                <a:solidFill>
                  <a:schemeClr val="accent3"/>
                </a:solidFill>
                <a:latin typeface="+mn-lt"/>
                <a:ea typeface="+mn-ea"/>
                <a:cs typeface="+mn-cs"/>
              </a:rPr>
              <a:t>The UQ MBA cohort of 2020.</a:t>
            </a:r>
          </a:p>
        </p:txBody>
      </p:sp>
      <p:sp>
        <p:nvSpPr>
          <p:cNvPr id="65" name="TextBox 64">
            <a:extLst>
              <a:ext uri="{FF2B5EF4-FFF2-40B4-BE49-F238E27FC236}">
                <a16:creationId xmlns:a16="http://schemas.microsoft.com/office/drawing/2014/main" id="{3B5FBC6C-2856-A254-B65C-AE1B70B01DC7}"/>
              </a:ext>
            </a:extLst>
          </p:cNvPr>
          <p:cNvSpPr txBox="1"/>
          <p:nvPr userDrawn="1"/>
        </p:nvSpPr>
        <p:spPr>
          <a:xfrm>
            <a:off x="634371" y="3074233"/>
            <a:ext cx="3037744" cy="430887"/>
          </a:xfrm>
          <a:prstGeom prst="rect">
            <a:avLst/>
          </a:prstGeom>
          <a:noFill/>
        </p:spPr>
        <p:txBody>
          <a:bodyPr wrap="square" lIns="0" tIns="0" rIns="0" bIns="0">
            <a:spAutoFit/>
          </a:bodyPr>
          <a:lstStyle/>
          <a:p>
            <a:r>
              <a:rPr lang="en-AU" sz="1400" kern="1200" dirty="0">
                <a:solidFill>
                  <a:schemeClr val="tx1"/>
                </a:solidFill>
                <a:latin typeface="+mn-lt"/>
                <a:ea typeface="+mn-ea"/>
                <a:cs typeface="+mn-cs"/>
              </a:rPr>
              <a:t>Learn from engaging, award-winning lecturers who are experts in their field</a:t>
            </a:r>
          </a:p>
        </p:txBody>
      </p:sp>
      <p:sp>
        <p:nvSpPr>
          <p:cNvPr id="66" name="TextBox 65">
            <a:extLst>
              <a:ext uri="{FF2B5EF4-FFF2-40B4-BE49-F238E27FC236}">
                <a16:creationId xmlns:a16="http://schemas.microsoft.com/office/drawing/2014/main" id="{958F8E73-C882-548F-8D30-CC7C4BD61CB9}"/>
              </a:ext>
            </a:extLst>
          </p:cNvPr>
          <p:cNvSpPr txBox="1"/>
          <p:nvPr userDrawn="1"/>
        </p:nvSpPr>
        <p:spPr>
          <a:xfrm>
            <a:off x="4204155" y="3074233"/>
            <a:ext cx="2623365" cy="430887"/>
          </a:xfrm>
          <a:prstGeom prst="rect">
            <a:avLst/>
          </a:prstGeom>
          <a:noFill/>
        </p:spPr>
        <p:txBody>
          <a:bodyPr wrap="square" lIns="0" tIns="0" rIns="0" bIns="0">
            <a:spAutoFit/>
          </a:bodyPr>
          <a:lstStyle/>
          <a:p>
            <a:r>
              <a:rPr lang="en-AU" sz="1400" kern="1200" dirty="0">
                <a:solidFill>
                  <a:schemeClr val="tx1"/>
                </a:solidFill>
                <a:latin typeface="+mn-lt"/>
                <a:ea typeface="+mn-ea"/>
                <a:cs typeface="+mn-cs"/>
              </a:rPr>
              <a:t>Work with real industry clients </a:t>
            </a:r>
            <a:br>
              <a:rPr lang="en-AU" sz="1400" kern="1200" dirty="0">
                <a:solidFill>
                  <a:schemeClr val="tx1"/>
                </a:solidFill>
                <a:latin typeface="+mn-lt"/>
                <a:ea typeface="+mn-ea"/>
                <a:cs typeface="+mn-cs"/>
              </a:rPr>
            </a:br>
            <a:r>
              <a:rPr lang="en-AU" sz="1400" kern="1200" dirty="0">
                <a:solidFill>
                  <a:schemeClr val="tx1"/>
                </a:solidFill>
                <a:latin typeface="+mn-lt"/>
                <a:ea typeface="+mn-ea"/>
                <a:cs typeface="+mn-cs"/>
              </a:rPr>
              <a:t>to address business challenges</a:t>
            </a:r>
          </a:p>
        </p:txBody>
      </p:sp>
      <p:sp>
        <p:nvSpPr>
          <p:cNvPr id="67" name="TextBox 66">
            <a:extLst>
              <a:ext uri="{FF2B5EF4-FFF2-40B4-BE49-F238E27FC236}">
                <a16:creationId xmlns:a16="http://schemas.microsoft.com/office/drawing/2014/main" id="{50A9FAC8-FC6D-E8AD-7B7C-0A0FB7F5C410}"/>
              </a:ext>
            </a:extLst>
          </p:cNvPr>
          <p:cNvSpPr txBox="1"/>
          <p:nvPr userDrawn="1"/>
        </p:nvSpPr>
        <p:spPr>
          <a:xfrm>
            <a:off x="634369" y="4558378"/>
            <a:ext cx="2906464" cy="861774"/>
          </a:xfrm>
          <a:prstGeom prst="rect">
            <a:avLst/>
          </a:prstGeom>
          <a:noFill/>
        </p:spPr>
        <p:txBody>
          <a:bodyPr wrap="square" lIns="0" tIns="0" rIns="0" bIns="0">
            <a:spAutoFit/>
          </a:bodyPr>
          <a:lstStyle/>
          <a:p>
            <a:r>
              <a:rPr lang="en-AU" sz="1400" kern="1200" dirty="0">
                <a:solidFill>
                  <a:schemeClr val="tx1"/>
                </a:solidFill>
                <a:latin typeface="+mn-lt"/>
                <a:ea typeface="+mn-ea"/>
                <a:cs typeface="+mn-cs"/>
              </a:rPr>
              <a:t>Study with students who have an average of </a:t>
            </a:r>
            <a:r>
              <a:rPr lang="en-AU" sz="1400" b="1" kern="1200" dirty="0">
                <a:solidFill>
                  <a:schemeClr val="tx1"/>
                </a:solidFill>
                <a:latin typeface="+mn-lt"/>
                <a:ea typeface="+mn-ea"/>
                <a:cs typeface="+mn-cs"/>
              </a:rPr>
              <a:t>13 years of experience</a:t>
            </a:r>
            <a:r>
              <a:rPr lang="en-AU" sz="1400" kern="1200" dirty="0">
                <a:solidFill>
                  <a:schemeClr val="tx1"/>
                </a:solidFill>
                <a:latin typeface="+mn-lt"/>
                <a:ea typeface="+mn-ea"/>
                <a:cs typeface="+mn-cs"/>
              </a:rPr>
              <a:t> across diverse industries including </a:t>
            </a:r>
            <a:r>
              <a:rPr lang="en-AU" sz="1400" b="1" kern="1200" dirty="0">
                <a:solidFill>
                  <a:schemeClr val="tx1"/>
                </a:solidFill>
                <a:latin typeface="+mn-lt"/>
                <a:ea typeface="+mn-ea"/>
                <a:cs typeface="+mn-cs"/>
              </a:rPr>
              <a:t>7.5 years managerial experience</a:t>
            </a:r>
          </a:p>
        </p:txBody>
      </p:sp>
      <p:sp>
        <p:nvSpPr>
          <p:cNvPr id="68" name="TextBox 67">
            <a:extLst>
              <a:ext uri="{FF2B5EF4-FFF2-40B4-BE49-F238E27FC236}">
                <a16:creationId xmlns:a16="http://schemas.microsoft.com/office/drawing/2014/main" id="{D659DB4B-A7E3-A2F5-B1C8-D0F5649F4009}"/>
              </a:ext>
            </a:extLst>
          </p:cNvPr>
          <p:cNvSpPr txBox="1"/>
          <p:nvPr userDrawn="1"/>
        </p:nvSpPr>
        <p:spPr>
          <a:xfrm>
            <a:off x="4204156" y="4558378"/>
            <a:ext cx="2735677" cy="646331"/>
          </a:xfrm>
          <a:prstGeom prst="rect">
            <a:avLst/>
          </a:prstGeom>
          <a:noFill/>
        </p:spPr>
        <p:txBody>
          <a:bodyPr wrap="square" lIns="0" tIns="0" rIns="0" bIns="0">
            <a:spAutoFit/>
          </a:bodyPr>
          <a:lstStyle/>
          <a:p>
            <a:r>
              <a:rPr lang="en-AU" sz="1400" kern="1200" dirty="0">
                <a:solidFill>
                  <a:schemeClr val="tx1"/>
                </a:solidFill>
                <a:latin typeface="+mn-lt"/>
                <a:ea typeface="+mn-ea"/>
                <a:cs typeface="+mn-cs"/>
              </a:rPr>
              <a:t>93% UQ MBA graduates would study the program again knowing what they know now</a:t>
            </a:r>
          </a:p>
        </p:txBody>
      </p:sp>
    </p:spTree>
    <p:extLst>
      <p:ext uri="{BB962C8B-B14F-4D97-AF65-F5344CB8AC3E}">
        <p14:creationId xmlns:p14="http://schemas.microsoft.com/office/powerpoint/2010/main" val="9676040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r Nicole">
    <p:spTree>
      <p:nvGrpSpPr>
        <p:cNvPr id="1" name=""/>
        <p:cNvGrpSpPr/>
        <p:nvPr/>
      </p:nvGrpSpPr>
      <p:grpSpPr>
        <a:xfrm>
          <a:off x="0" y="0"/>
          <a:ext cx="0" cy="0"/>
          <a:chOff x="0" y="0"/>
          <a:chExt cx="0" cy="0"/>
        </a:xfrm>
      </p:grpSpPr>
      <p:sp>
        <p:nvSpPr>
          <p:cNvPr id="33" name="Freeform 32">
            <a:extLst>
              <a:ext uri="{FF2B5EF4-FFF2-40B4-BE49-F238E27FC236}">
                <a16:creationId xmlns:a16="http://schemas.microsoft.com/office/drawing/2014/main" id="{40EB8397-2585-DB52-68DA-E2FC58C14A3B}"/>
              </a:ext>
            </a:extLst>
          </p:cNvPr>
          <p:cNvSpPr/>
          <p:nvPr userDrawn="1"/>
        </p:nvSpPr>
        <p:spPr>
          <a:xfrm>
            <a:off x="634369" y="1488287"/>
            <a:ext cx="4523070" cy="4783467"/>
          </a:xfrm>
          <a:custGeom>
            <a:avLst/>
            <a:gdLst>
              <a:gd name="connsiteX0" fmla="*/ 0 w 4523070"/>
              <a:gd name="connsiteY0" fmla="*/ 0 h 4783467"/>
              <a:gd name="connsiteX1" fmla="*/ 4523070 w 4523070"/>
              <a:gd name="connsiteY1" fmla="*/ 0 h 4783467"/>
              <a:gd name="connsiteX2" fmla="*/ 4523070 w 4523070"/>
              <a:gd name="connsiteY2" fmla="*/ 4783467 h 4783467"/>
              <a:gd name="connsiteX3" fmla="*/ 2033704 w 4523070"/>
              <a:gd name="connsiteY3" fmla="*/ 4783467 h 4783467"/>
              <a:gd name="connsiteX4" fmla="*/ 2033704 w 4523070"/>
              <a:gd name="connsiteY4" fmla="*/ 4783341 h 4783467"/>
              <a:gd name="connsiteX5" fmla="*/ 1913093 w 4523070"/>
              <a:gd name="connsiteY5" fmla="*/ 4783341 h 4783467"/>
              <a:gd name="connsiteX6" fmla="*/ 8971 w 4523070"/>
              <a:gd name="connsiteY6" fmla="*/ 2768992 h 4783467"/>
              <a:gd name="connsiteX7" fmla="*/ 0 w 4523070"/>
              <a:gd name="connsiteY7" fmla="*/ 2601114 h 4783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23070" h="4783467">
                <a:moveTo>
                  <a:pt x="0" y="0"/>
                </a:moveTo>
                <a:lnTo>
                  <a:pt x="4523070" y="0"/>
                </a:lnTo>
                <a:lnTo>
                  <a:pt x="4523070" y="4783467"/>
                </a:lnTo>
                <a:lnTo>
                  <a:pt x="2033704" y="4783467"/>
                </a:lnTo>
                <a:lnTo>
                  <a:pt x="2033704" y="4783341"/>
                </a:lnTo>
                <a:lnTo>
                  <a:pt x="1913093" y="4783341"/>
                </a:lnTo>
                <a:cubicBezTo>
                  <a:pt x="868199" y="4465394"/>
                  <a:pt x="100812" y="3632561"/>
                  <a:pt x="8971" y="2768992"/>
                </a:cubicBezTo>
                <a:lnTo>
                  <a:pt x="0" y="2601114"/>
                </a:lnTo>
                <a:close/>
              </a:path>
            </a:pathLst>
          </a:custGeom>
          <a:blipFill dpi="0" rotWithShape="1">
            <a:blip r:embed="rId2" cstate="print">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AU" dirty="0"/>
          </a:p>
        </p:txBody>
      </p:sp>
      <p:pic>
        <p:nvPicPr>
          <p:cNvPr id="7" name="Picture 6">
            <a:extLst>
              <a:ext uri="{FF2B5EF4-FFF2-40B4-BE49-F238E27FC236}">
                <a16:creationId xmlns:a16="http://schemas.microsoft.com/office/drawing/2014/main" id="{18CC4667-55D5-97A5-186C-EB8C1F774953}"/>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634369" y="506736"/>
            <a:ext cx="1557638" cy="408560"/>
          </a:xfrm>
          <a:prstGeom prst="rect">
            <a:avLst/>
          </a:prstGeom>
        </p:spPr>
      </p:pic>
      <p:pic>
        <p:nvPicPr>
          <p:cNvPr id="8" name="Picture 7">
            <a:extLst>
              <a:ext uri="{FF2B5EF4-FFF2-40B4-BE49-F238E27FC236}">
                <a16:creationId xmlns:a16="http://schemas.microsoft.com/office/drawing/2014/main" id="{0DD9EC50-9B4D-663E-DF46-E3B1E30D0896}"/>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9323885" y="450287"/>
            <a:ext cx="2233740" cy="215759"/>
          </a:xfrm>
          <a:prstGeom prst="rect">
            <a:avLst/>
          </a:prstGeom>
        </p:spPr>
      </p:pic>
      <p:grpSp>
        <p:nvGrpSpPr>
          <p:cNvPr id="11" name="Graphic 7">
            <a:extLst>
              <a:ext uri="{FF2B5EF4-FFF2-40B4-BE49-F238E27FC236}">
                <a16:creationId xmlns:a16="http://schemas.microsoft.com/office/drawing/2014/main" id="{FF12C3FE-0D25-12E8-8F68-DDDACA54EB26}"/>
              </a:ext>
            </a:extLst>
          </p:cNvPr>
          <p:cNvGrpSpPr/>
          <p:nvPr userDrawn="1"/>
        </p:nvGrpSpPr>
        <p:grpSpPr>
          <a:xfrm>
            <a:off x="5945880" y="1494262"/>
            <a:ext cx="300240" cy="239743"/>
            <a:chOff x="2314844" y="824493"/>
            <a:chExt cx="439389" cy="350854"/>
          </a:xfrm>
          <a:noFill/>
        </p:grpSpPr>
        <p:sp>
          <p:nvSpPr>
            <p:cNvPr id="12" name="Freeform 11">
              <a:extLst>
                <a:ext uri="{FF2B5EF4-FFF2-40B4-BE49-F238E27FC236}">
                  <a16:creationId xmlns:a16="http://schemas.microsoft.com/office/drawing/2014/main" id="{40FF587F-8EB4-47B1-22C5-8ABC5020B032}"/>
                </a:ext>
              </a:extLst>
            </p:cNvPr>
            <p:cNvSpPr/>
            <p:nvPr/>
          </p:nvSpPr>
          <p:spPr>
            <a:xfrm>
              <a:off x="2314844" y="824493"/>
              <a:ext cx="170771" cy="309213"/>
            </a:xfrm>
            <a:custGeom>
              <a:avLst/>
              <a:gdLst>
                <a:gd name="connsiteX0" fmla="*/ 170771 w 170771"/>
                <a:gd name="connsiteY0" fmla="*/ 0 h 309213"/>
                <a:gd name="connsiteX1" fmla="*/ 85386 w 170771"/>
                <a:gd name="connsiteY1" fmla="*/ 0 h 309213"/>
                <a:gd name="connsiteX2" fmla="*/ 0 w 170771"/>
                <a:gd name="connsiteY2" fmla="*/ 138495 h 309213"/>
                <a:gd name="connsiteX3" fmla="*/ 0 w 170771"/>
                <a:gd name="connsiteY3" fmla="*/ 309214 h 309213"/>
              </a:gdLst>
              <a:ahLst/>
              <a:cxnLst>
                <a:cxn ang="0">
                  <a:pos x="connsiteX0" y="connsiteY0"/>
                </a:cxn>
                <a:cxn ang="0">
                  <a:pos x="connsiteX1" y="connsiteY1"/>
                </a:cxn>
                <a:cxn ang="0">
                  <a:pos x="connsiteX2" y="connsiteY2"/>
                </a:cxn>
                <a:cxn ang="0">
                  <a:pos x="connsiteX3" y="connsiteY3"/>
                </a:cxn>
              </a:cxnLst>
              <a:rect l="l" t="t" r="r" b="b"/>
              <a:pathLst>
                <a:path w="170771" h="309213">
                  <a:moveTo>
                    <a:pt x="170771" y="0"/>
                  </a:moveTo>
                  <a:lnTo>
                    <a:pt x="85386" y="0"/>
                  </a:lnTo>
                  <a:cubicBezTo>
                    <a:pt x="38216" y="0"/>
                    <a:pt x="0" y="62046"/>
                    <a:pt x="0" y="138495"/>
                  </a:cubicBezTo>
                  <a:lnTo>
                    <a:pt x="0" y="309214"/>
                  </a:lnTo>
                </a:path>
              </a:pathLst>
            </a:custGeom>
            <a:noFill/>
            <a:ln w="18462" cap="rnd">
              <a:solidFill>
                <a:srgbClr val="BA9C64"/>
              </a:solidFill>
              <a:prstDash val="solid"/>
              <a:round/>
            </a:ln>
          </p:spPr>
          <p:txBody>
            <a:bodyPr rtlCol="0" anchor="ctr"/>
            <a:lstStyle/>
            <a:p>
              <a:endParaRPr lang="en-US"/>
            </a:p>
          </p:txBody>
        </p:sp>
        <p:sp>
          <p:nvSpPr>
            <p:cNvPr id="13" name="Freeform 12">
              <a:extLst>
                <a:ext uri="{FF2B5EF4-FFF2-40B4-BE49-F238E27FC236}">
                  <a16:creationId xmlns:a16="http://schemas.microsoft.com/office/drawing/2014/main" id="{D06772CD-C5F5-534C-7610-6468DADBD98B}"/>
                </a:ext>
              </a:extLst>
            </p:cNvPr>
            <p:cNvSpPr/>
            <p:nvPr/>
          </p:nvSpPr>
          <p:spPr>
            <a:xfrm>
              <a:off x="2314937" y="943507"/>
              <a:ext cx="170771" cy="231841"/>
            </a:xfrm>
            <a:custGeom>
              <a:avLst/>
              <a:gdLst>
                <a:gd name="connsiteX0" fmla="*/ 0 w 170771"/>
                <a:gd name="connsiteY0" fmla="*/ 0 h 231841"/>
                <a:gd name="connsiteX1" fmla="*/ 170771 w 170771"/>
                <a:gd name="connsiteY1" fmla="*/ 0 h 231841"/>
                <a:gd name="connsiteX2" fmla="*/ 170771 w 170771"/>
                <a:gd name="connsiteY2" fmla="*/ 231841 h 231841"/>
                <a:gd name="connsiteX3" fmla="*/ 0 w 170771"/>
                <a:gd name="connsiteY3" fmla="*/ 231841 h 231841"/>
              </a:gdLst>
              <a:ahLst/>
              <a:cxnLst>
                <a:cxn ang="0">
                  <a:pos x="connsiteX0" y="connsiteY0"/>
                </a:cxn>
                <a:cxn ang="0">
                  <a:pos x="connsiteX1" y="connsiteY1"/>
                </a:cxn>
                <a:cxn ang="0">
                  <a:pos x="connsiteX2" y="connsiteY2"/>
                </a:cxn>
                <a:cxn ang="0">
                  <a:pos x="connsiteX3" y="connsiteY3"/>
                </a:cxn>
              </a:cxnLst>
              <a:rect l="l" t="t" r="r" b="b"/>
              <a:pathLst>
                <a:path w="170771" h="231841">
                  <a:moveTo>
                    <a:pt x="0" y="0"/>
                  </a:moveTo>
                  <a:lnTo>
                    <a:pt x="170771" y="0"/>
                  </a:lnTo>
                  <a:lnTo>
                    <a:pt x="170771" y="231841"/>
                  </a:lnTo>
                  <a:lnTo>
                    <a:pt x="0" y="231841"/>
                  </a:lnTo>
                  <a:close/>
                </a:path>
              </a:pathLst>
            </a:custGeom>
            <a:noFill/>
            <a:ln w="18462" cap="rnd">
              <a:solidFill>
                <a:srgbClr val="BA9C64"/>
              </a:solidFill>
              <a:prstDash val="solid"/>
              <a:round/>
            </a:ln>
          </p:spPr>
          <p:txBody>
            <a:bodyPr rtlCol="0" anchor="ctr"/>
            <a:lstStyle/>
            <a:p>
              <a:endParaRPr lang="en-US"/>
            </a:p>
          </p:txBody>
        </p:sp>
        <p:sp>
          <p:nvSpPr>
            <p:cNvPr id="14" name="Freeform 13">
              <a:extLst>
                <a:ext uri="{FF2B5EF4-FFF2-40B4-BE49-F238E27FC236}">
                  <a16:creationId xmlns:a16="http://schemas.microsoft.com/office/drawing/2014/main" id="{3DB2E63D-6FA8-754B-A894-CC9FBC05EEC1}"/>
                </a:ext>
              </a:extLst>
            </p:cNvPr>
            <p:cNvSpPr/>
            <p:nvPr/>
          </p:nvSpPr>
          <p:spPr>
            <a:xfrm>
              <a:off x="2583463" y="824493"/>
              <a:ext cx="170678" cy="294348"/>
            </a:xfrm>
            <a:custGeom>
              <a:avLst/>
              <a:gdLst>
                <a:gd name="connsiteX0" fmla="*/ 170679 w 170678"/>
                <a:gd name="connsiteY0" fmla="*/ 0 h 294348"/>
                <a:gd name="connsiteX1" fmla="*/ 85386 w 170678"/>
                <a:gd name="connsiteY1" fmla="*/ 0 h 294348"/>
                <a:gd name="connsiteX2" fmla="*/ 0 w 170678"/>
                <a:gd name="connsiteY2" fmla="*/ 129262 h 294348"/>
                <a:gd name="connsiteX3" fmla="*/ 0 w 170678"/>
                <a:gd name="connsiteY3" fmla="*/ 294349 h 294348"/>
              </a:gdLst>
              <a:ahLst/>
              <a:cxnLst>
                <a:cxn ang="0">
                  <a:pos x="connsiteX0" y="connsiteY0"/>
                </a:cxn>
                <a:cxn ang="0">
                  <a:pos x="connsiteX1" y="connsiteY1"/>
                </a:cxn>
                <a:cxn ang="0">
                  <a:pos x="connsiteX2" y="connsiteY2"/>
                </a:cxn>
                <a:cxn ang="0">
                  <a:pos x="connsiteX3" y="connsiteY3"/>
                </a:cxn>
              </a:cxnLst>
              <a:rect l="l" t="t" r="r" b="b"/>
              <a:pathLst>
                <a:path w="170678" h="294348">
                  <a:moveTo>
                    <a:pt x="170679" y="0"/>
                  </a:moveTo>
                  <a:lnTo>
                    <a:pt x="85386" y="0"/>
                  </a:lnTo>
                  <a:cubicBezTo>
                    <a:pt x="38216" y="0"/>
                    <a:pt x="0" y="57891"/>
                    <a:pt x="0" y="129262"/>
                  </a:cubicBezTo>
                  <a:lnTo>
                    <a:pt x="0" y="294349"/>
                  </a:lnTo>
                </a:path>
              </a:pathLst>
            </a:custGeom>
            <a:noFill/>
            <a:ln w="18462" cap="rnd">
              <a:solidFill>
                <a:srgbClr val="BA9C64"/>
              </a:solidFill>
              <a:prstDash val="solid"/>
              <a:round/>
            </a:ln>
          </p:spPr>
          <p:txBody>
            <a:bodyPr rtlCol="0" anchor="ctr"/>
            <a:lstStyle/>
            <a:p>
              <a:endParaRPr lang="en-US"/>
            </a:p>
          </p:txBody>
        </p:sp>
        <p:sp>
          <p:nvSpPr>
            <p:cNvPr id="15" name="Freeform 14">
              <a:extLst>
                <a:ext uri="{FF2B5EF4-FFF2-40B4-BE49-F238E27FC236}">
                  <a16:creationId xmlns:a16="http://schemas.microsoft.com/office/drawing/2014/main" id="{CA6EA7D1-41D4-1CC9-B238-9F5FA15CC3BF}"/>
                </a:ext>
              </a:extLst>
            </p:cNvPr>
            <p:cNvSpPr/>
            <p:nvPr/>
          </p:nvSpPr>
          <p:spPr>
            <a:xfrm>
              <a:off x="2583463" y="943507"/>
              <a:ext cx="170771" cy="231841"/>
            </a:xfrm>
            <a:custGeom>
              <a:avLst/>
              <a:gdLst>
                <a:gd name="connsiteX0" fmla="*/ 0 w 170771"/>
                <a:gd name="connsiteY0" fmla="*/ 0 h 231841"/>
                <a:gd name="connsiteX1" fmla="*/ 170771 w 170771"/>
                <a:gd name="connsiteY1" fmla="*/ 0 h 231841"/>
                <a:gd name="connsiteX2" fmla="*/ 170771 w 170771"/>
                <a:gd name="connsiteY2" fmla="*/ 231841 h 231841"/>
                <a:gd name="connsiteX3" fmla="*/ 0 w 170771"/>
                <a:gd name="connsiteY3" fmla="*/ 231841 h 231841"/>
              </a:gdLst>
              <a:ahLst/>
              <a:cxnLst>
                <a:cxn ang="0">
                  <a:pos x="connsiteX0" y="connsiteY0"/>
                </a:cxn>
                <a:cxn ang="0">
                  <a:pos x="connsiteX1" y="connsiteY1"/>
                </a:cxn>
                <a:cxn ang="0">
                  <a:pos x="connsiteX2" y="connsiteY2"/>
                </a:cxn>
                <a:cxn ang="0">
                  <a:pos x="connsiteX3" y="connsiteY3"/>
                </a:cxn>
              </a:cxnLst>
              <a:rect l="l" t="t" r="r" b="b"/>
              <a:pathLst>
                <a:path w="170771" h="231841">
                  <a:moveTo>
                    <a:pt x="0" y="0"/>
                  </a:moveTo>
                  <a:lnTo>
                    <a:pt x="170771" y="0"/>
                  </a:lnTo>
                  <a:lnTo>
                    <a:pt x="170771" y="231841"/>
                  </a:lnTo>
                  <a:lnTo>
                    <a:pt x="0" y="231841"/>
                  </a:lnTo>
                  <a:close/>
                </a:path>
              </a:pathLst>
            </a:custGeom>
            <a:noFill/>
            <a:ln w="18462" cap="rnd">
              <a:solidFill>
                <a:srgbClr val="BA9C64"/>
              </a:solidFill>
              <a:prstDash val="solid"/>
              <a:round/>
            </a:ln>
          </p:spPr>
          <p:txBody>
            <a:bodyPr rtlCol="0" anchor="ctr"/>
            <a:lstStyle/>
            <a:p>
              <a:endParaRPr lang="en-US"/>
            </a:p>
          </p:txBody>
        </p:sp>
      </p:grpSp>
      <p:grpSp>
        <p:nvGrpSpPr>
          <p:cNvPr id="16" name="Graphic 7">
            <a:extLst>
              <a:ext uri="{FF2B5EF4-FFF2-40B4-BE49-F238E27FC236}">
                <a16:creationId xmlns:a16="http://schemas.microsoft.com/office/drawing/2014/main" id="{AC2B9C5C-D21F-63BD-74C5-A3179A8895BD}"/>
              </a:ext>
            </a:extLst>
          </p:cNvPr>
          <p:cNvGrpSpPr/>
          <p:nvPr userDrawn="1"/>
        </p:nvGrpSpPr>
        <p:grpSpPr>
          <a:xfrm>
            <a:off x="5945911" y="4792119"/>
            <a:ext cx="300177" cy="239743"/>
            <a:chOff x="2911067" y="824493"/>
            <a:chExt cx="439297" cy="350854"/>
          </a:xfrm>
          <a:noFill/>
        </p:grpSpPr>
        <p:sp>
          <p:nvSpPr>
            <p:cNvPr id="17" name="Freeform 16">
              <a:extLst>
                <a:ext uri="{FF2B5EF4-FFF2-40B4-BE49-F238E27FC236}">
                  <a16:creationId xmlns:a16="http://schemas.microsoft.com/office/drawing/2014/main" id="{553642F2-25FD-EB59-7F17-B26E60F539B4}"/>
                </a:ext>
              </a:extLst>
            </p:cNvPr>
            <p:cNvSpPr/>
            <p:nvPr/>
          </p:nvSpPr>
          <p:spPr>
            <a:xfrm>
              <a:off x="3179593" y="866134"/>
              <a:ext cx="170771" cy="309213"/>
            </a:xfrm>
            <a:custGeom>
              <a:avLst/>
              <a:gdLst>
                <a:gd name="connsiteX0" fmla="*/ 0 w 170771"/>
                <a:gd name="connsiteY0" fmla="*/ 309214 h 309213"/>
                <a:gd name="connsiteX1" fmla="*/ 85386 w 170771"/>
                <a:gd name="connsiteY1" fmla="*/ 309214 h 309213"/>
                <a:gd name="connsiteX2" fmla="*/ 170771 w 170771"/>
                <a:gd name="connsiteY2" fmla="*/ 170719 h 309213"/>
                <a:gd name="connsiteX3" fmla="*/ 170771 w 170771"/>
                <a:gd name="connsiteY3" fmla="*/ 0 h 309213"/>
              </a:gdLst>
              <a:ahLst/>
              <a:cxnLst>
                <a:cxn ang="0">
                  <a:pos x="connsiteX0" y="connsiteY0"/>
                </a:cxn>
                <a:cxn ang="0">
                  <a:pos x="connsiteX1" y="connsiteY1"/>
                </a:cxn>
                <a:cxn ang="0">
                  <a:pos x="connsiteX2" y="connsiteY2"/>
                </a:cxn>
                <a:cxn ang="0">
                  <a:pos x="connsiteX3" y="connsiteY3"/>
                </a:cxn>
              </a:cxnLst>
              <a:rect l="l" t="t" r="r" b="b"/>
              <a:pathLst>
                <a:path w="170771" h="309213">
                  <a:moveTo>
                    <a:pt x="0" y="309214"/>
                  </a:moveTo>
                  <a:lnTo>
                    <a:pt x="85386" y="309214"/>
                  </a:lnTo>
                  <a:cubicBezTo>
                    <a:pt x="132556" y="309214"/>
                    <a:pt x="170771" y="247168"/>
                    <a:pt x="170771" y="170719"/>
                  </a:cubicBezTo>
                  <a:lnTo>
                    <a:pt x="170771" y="0"/>
                  </a:lnTo>
                </a:path>
              </a:pathLst>
            </a:custGeom>
            <a:noFill/>
            <a:ln w="18462" cap="rnd">
              <a:solidFill>
                <a:srgbClr val="BA9C64"/>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BF240885-7DF1-6AED-6FCE-678A73DA0333}"/>
                </a:ext>
              </a:extLst>
            </p:cNvPr>
            <p:cNvSpPr/>
            <p:nvPr/>
          </p:nvSpPr>
          <p:spPr>
            <a:xfrm>
              <a:off x="3179593" y="824493"/>
              <a:ext cx="170771" cy="231841"/>
            </a:xfrm>
            <a:custGeom>
              <a:avLst/>
              <a:gdLst>
                <a:gd name="connsiteX0" fmla="*/ 0 w 170771"/>
                <a:gd name="connsiteY0" fmla="*/ 0 h 231841"/>
                <a:gd name="connsiteX1" fmla="*/ 170771 w 170771"/>
                <a:gd name="connsiteY1" fmla="*/ 0 h 231841"/>
                <a:gd name="connsiteX2" fmla="*/ 170771 w 170771"/>
                <a:gd name="connsiteY2" fmla="*/ 231841 h 231841"/>
                <a:gd name="connsiteX3" fmla="*/ 0 w 170771"/>
                <a:gd name="connsiteY3" fmla="*/ 231841 h 231841"/>
              </a:gdLst>
              <a:ahLst/>
              <a:cxnLst>
                <a:cxn ang="0">
                  <a:pos x="connsiteX0" y="connsiteY0"/>
                </a:cxn>
                <a:cxn ang="0">
                  <a:pos x="connsiteX1" y="connsiteY1"/>
                </a:cxn>
                <a:cxn ang="0">
                  <a:pos x="connsiteX2" y="connsiteY2"/>
                </a:cxn>
                <a:cxn ang="0">
                  <a:pos x="connsiteX3" y="connsiteY3"/>
                </a:cxn>
              </a:cxnLst>
              <a:rect l="l" t="t" r="r" b="b"/>
              <a:pathLst>
                <a:path w="170771" h="231841">
                  <a:moveTo>
                    <a:pt x="0" y="0"/>
                  </a:moveTo>
                  <a:lnTo>
                    <a:pt x="170771" y="0"/>
                  </a:lnTo>
                  <a:lnTo>
                    <a:pt x="170771" y="231841"/>
                  </a:lnTo>
                  <a:lnTo>
                    <a:pt x="0" y="231841"/>
                  </a:lnTo>
                  <a:close/>
                </a:path>
              </a:pathLst>
            </a:custGeom>
            <a:noFill/>
            <a:ln w="18462" cap="rnd">
              <a:solidFill>
                <a:srgbClr val="BA9C64"/>
              </a:solidFill>
              <a:prstDash val="solid"/>
              <a:round/>
            </a:ln>
          </p:spPr>
          <p:txBody>
            <a:bodyPr rtlCol="0" anchor="ctr"/>
            <a:lstStyle/>
            <a:p>
              <a:endParaRPr lang="en-US"/>
            </a:p>
          </p:txBody>
        </p:sp>
        <p:sp>
          <p:nvSpPr>
            <p:cNvPr id="19" name="Freeform 18">
              <a:extLst>
                <a:ext uri="{FF2B5EF4-FFF2-40B4-BE49-F238E27FC236}">
                  <a16:creationId xmlns:a16="http://schemas.microsoft.com/office/drawing/2014/main" id="{69929795-F37B-08D0-8A16-8B69C6C2DCBB}"/>
                </a:ext>
              </a:extLst>
            </p:cNvPr>
            <p:cNvSpPr/>
            <p:nvPr/>
          </p:nvSpPr>
          <p:spPr>
            <a:xfrm>
              <a:off x="2911067" y="880999"/>
              <a:ext cx="170771" cy="294348"/>
            </a:xfrm>
            <a:custGeom>
              <a:avLst/>
              <a:gdLst>
                <a:gd name="connsiteX0" fmla="*/ 0 w 170771"/>
                <a:gd name="connsiteY0" fmla="*/ 294349 h 294348"/>
                <a:gd name="connsiteX1" fmla="*/ 85386 w 170771"/>
                <a:gd name="connsiteY1" fmla="*/ 294349 h 294348"/>
                <a:gd name="connsiteX2" fmla="*/ 170771 w 170771"/>
                <a:gd name="connsiteY2" fmla="*/ 165086 h 294348"/>
                <a:gd name="connsiteX3" fmla="*/ 170771 w 170771"/>
                <a:gd name="connsiteY3" fmla="*/ 0 h 294348"/>
              </a:gdLst>
              <a:ahLst/>
              <a:cxnLst>
                <a:cxn ang="0">
                  <a:pos x="connsiteX0" y="connsiteY0"/>
                </a:cxn>
                <a:cxn ang="0">
                  <a:pos x="connsiteX1" y="connsiteY1"/>
                </a:cxn>
                <a:cxn ang="0">
                  <a:pos x="connsiteX2" y="connsiteY2"/>
                </a:cxn>
                <a:cxn ang="0">
                  <a:pos x="connsiteX3" y="connsiteY3"/>
                </a:cxn>
              </a:cxnLst>
              <a:rect l="l" t="t" r="r" b="b"/>
              <a:pathLst>
                <a:path w="170771" h="294348">
                  <a:moveTo>
                    <a:pt x="0" y="294349"/>
                  </a:moveTo>
                  <a:lnTo>
                    <a:pt x="85386" y="294349"/>
                  </a:lnTo>
                  <a:cubicBezTo>
                    <a:pt x="132555" y="294349"/>
                    <a:pt x="170771" y="236458"/>
                    <a:pt x="170771" y="165086"/>
                  </a:cubicBezTo>
                  <a:lnTo>
                    <a:pt x="170771" y="0"/>
                  </a:lnTo>
                </a:path>
              </a:pathLst>
            </a:custGeom>
            <a:noFill/>
            <a:ln w="18462" cap="rnd">
              <a:solidFill>
                <a:srgbClr val="BA9C64"/>
              </a:solidFill>
              <a:prstDash val="solid"/>
              <a:round/>
            </a:ln>
          </p:spPr>
          <p:txBody>
            <a:bodyPr rtlCol="0" anchor="ctr"/>
            <a:lstStyle/>
            <a:p>
              <a:endParaRPr lang="en-US"/>
            </a:p>
          </p:txBody>
        </p:sp>
        <p:sp>
          <p:nvSpPr>
            <p:cNvPr id="20" name="Freeform 19">
              <a:extLst>
                <a:ext uri="{FF2B5EF4-FFF2-40B4-BE49-F238E27FC236}">
                  <a16:creationId xmlns:a16="http://schemas.microsoft.com/office/drawing/2014/main" id="{A420B655-5DF9-6839-6420-EAD1889AF0DA}"/>
                </a:ext>
              </a:extLst>
            </p:cNvPr>
            <p:cNvSpPr/>
            <p:nvPr/>
          </p:nvSpPr>
          <p:spPr>
            <a:xfrm>
              <a:off x="2911067" y="824493"/>
              <a:ext cx="170771" cy="231841"/>
            </a:xfrm>
            <a:custGeom>
              <a:avLst/>
              <a:gdLst>
                <a:gd name="connsiteX0" fmla="*/ 0 w 170771"/>
                <a:gd name="connsiteY0" fmla="*/ 0 h 231841"/>
                <a:gd name="connsiteX1" fmla="*/ 170771 w 170771"/>
                <a:gd name="connsiteY1" fmla="*/ 0 h 231841"/>
                <a:gd name="connsiteX2" fmla="*/ 170771 w 170771"/>
                <a:gd name="connsiteY2" fmla="*/ 231841 h 231841"/>
                <a:gd name="connsiteX3" fmla="*/ 0 w 170771"/>
                <a:gd name="connsiteY3" fmla="*/ 231841 h 231841"/>
              </a:gdLst>
              <a:ahLst/>
              <a:cxnLst>
                <a:cxn ang="0">
                  <a:pos x="connsiteX0" y="connsiteY0"/>
                </a:cxn>
                <a:cxn ang="0">
                  <a:pos x="connsiteX1" y="connsiteY1"/>
                </a:cxn>
                <a:cxn ang="0">
                  <a:pos x="connsiteX2" y="connsiteY2"/>
                </a:cxn>
                <a:cxn ang="0">
                  <a:pos x="connsiteX3" y="connsiteY3"/>
                </a:cxn>
              </a:cxnLst>
              <a:rect l="l" t="t" r="r" b="b"/>
              <a:pathLst>
                <a:path w="170771" h="231841">
                  <a:moveTo>
                    <a:pt x="0" y="0"/>
                  </a:moveTo>
                  <a:lnTo>
                    <a:pt x="170771" y="0"/>
                  </a:lnTo>
                  <a:lnTo>
                    <a:pt x="170771" y="231841"/>
                  </a:lnTo>
                  <a:lnTo>
                    <a:pt x="0" y="231841"/>
                  </a:lnTo>
                  <a:close/>
                </a:path>
              </a:pathLst>
            </a:custGeom>
            <a:noFill/>
            <a:ln w="18462" cap="rnd">
              <a:solidFill>
                <a:srgbClr val="BA9C64"/>
              </a:solidFill>
              <a:prstDash val="solid"/>
              <a:round/>
            </a:ln>
          </p:spPr>
          <p:txBody>
            <a:bodyPr rtlCol="0" anchor="ctr"/>
            <a:lstStyle/>
            <a:p>
              <a:endParaRPr lang="en-US"/>
            </a:p>
          </p:txBody>
        </p:sp>
      </p:grpSp>
      <p:sp>
        <p:nvSpPr>
          <p:cNvPr id="29" name="TextBox 28">
            <a:extLst>
              <a:ext uri="{FF2B5EF4-FFF2-40B4-BE49-F238E27FC236}">
                <a16:creationId xmlns:a16="http://schemas.microsoft.com/office/drawing/2014/main" id="{07CCFDE7-A703-831D-75C2-DEA7CA7D1D9C}"/>
              </a:ext>
            </a:extLst>
          </p:cNvPr>
          <p:cNvSpPr txBox="1"/>
          <p:nvPr userDrawn="1"/>
        </p:nvSpPr>
        <p:spPr>
          <a:xfrm>
            <a:off x="5964652" y="1874151"/>
            <a:ext cx="5418853" cy="2739211"/>
          </a:xfrm>
          <a:prstGeom prst="rect">
            <a:avLst/>
          </a:prstGeom>
          <a:noFill/>
        </p:spPr>
        <p:txBody>
          <a:bodyPr wrap="square" lIns="0" tIns="0" rIns="0" bIns="0">
            <a:spAutoFit/>
          </a:bodyPr>
          <a:lstStyle/>
          <a:p>
            <a:pPr>
              <a:spcAft>
                <a:spcPts val="1200"/>
              </a:spcAft>
            </a:pPr>
            <a:r>
              <a:rPr lang="en-AU" sz="2400" kern="1200" dirty="0">
                <a:solidFill>
                  <a:srgbClr val="BB9D65"/>
                </a:solidFill>
                <a:effectLst/>
                <a:latin typeface="Arial" panose="020B0604020202020204" pitchFamily="34" charset="0"/>
                <a:ea typeface="+mn-ea"/>
                <a:cs typeface="+mn-cs"/>
              </a:rPr>
              <a:t>Our MBA will broaden your </a:t>
            </a:r>
            <a:br>
              <a:rPr lang="en-AU" sz="2400" kern="1200" dirty="0">
                <a:solidFill>
                  <a:srgbClr val="BB9D65"/>
                </a:solidFill>
                <a:effectLst/>
                <a:latin typeface="Arial" panose="020B0604020202020204" pitchFamily="34" charset="0"/>
                <a:ea typeface="+mn-ea"/>
                <a:cs typeface="+mn-cs"/>
              </a:rPr>
            </a:br>
            <a:r>
              <a:rPr lang="en-AU" sz="2400" b="1" kern="1200" dirty="0">
                <a:solidFill>
                  <a:srgbClr val="BB9D65"/>
                </a:solidFill>
                <a:effectLst/>
                <a:latin typeface="Arial" panose="020B0604020202020204" pitchFamily="34" charset="0"/>
                <a:ea typeface="+mn-ea"/>
                <a:cs typeface="+mn-cs"/>
              </a:rPr>
              <a:t>critical thinking, creativity </a:t>
            </a:r>
            <a:br>
              <a:rPr lang="en-AU" sz="2400" kern="1200" dirty="0">
                <a:solidFill>
                  <a:srgbClr val="BB9D65"/>
                </a:solidFill>
                <a:effectLst/>
                <a:latin typeface="Arial" panose="020B0604020202020204" pitchFamily="34" charset="0"/>
                <a:ea typeface="+mn-ea"/>
                <a:cs typeface="+mn-cs"/>
              </a:rPr>
            </a:br>
            <a:r>
              <a:rPr lang="en-AU" sz="2400" kern="1200" dirty="0">
                <a:solidFill>
                  <a:srgbClr val="BB9D65"/>
                </a:solidFill>
                <a:effectLst/>
                <a:latin typeface="Arial" panose="020B0604020202020204" pitchFamily="34" charset="0"/>
                <a:ea typeface="+mn-ea"/>
                <a:cs typeface="+mn-cs"/>
              </a:rPr>
              <a:t>and </a:t>
            </a:r>
            <a:r>
              <a:rPr lang="en-AU" sz="2400" b="1" kern="1200" dirty="0">
                <a:solidFill>
                  <a:srgbClr val="BB9D65"/>
                </a:solidFill>
                <a:effectLst/>
                <a:latin typeface="Arial" panose="020B0604020202020204" pitchFamily="34" charset="0"/>
                <a:ea typeface="+mn-ea"/>
                <a:cs typeface="+mn-cs"/>
              </a:rPr>
              <a:t>agility</a:t>
            </a:r>
            <a:r>
              <a:rPr lang="en-AU" sz="2400" kern="1200" dirty="0">
                <a:solidFill>
                  <a:srgbClr val="BB9D65"/>
                </a:solidFill>
                <a:effectLst/>
                <a:latin typeface="Arial" panose="020B0604020202020204" pitchFamily="34" charset="0"/>
                <a:ea typeface="+mn-ea"/>
                <a:cs typeface="+mn-cs"/>
              </a:rPr>
              <a:t> to respond to an </a:t>
            </a:r>
            <a:br>
              <a:rPr lang="en-AU" sz="2400" kern="1200" dirty="0">
                <a:solidFill>
                  <a:srgbClr val="BB9D65"/>
                </a:solidFill>
                <a:effectLst/>
                <a:latin typeface="Arial" panose="020B0604020202020204" pitchFamily="34" charset="0"/>
                <a:ea typeface="+mn-ea"/>
                <a:cs typeface="+mn-cs"/>
              </a:rPr>
            </a:br>
            <a:r>
              <a:rPr lang="en-AU" sz="2400" kern="1200" dirty="0">
                <a:solidFill>
                  <a:srgbClr val="BB9D65"/>
                </a:solidFill>
                <a:effectLst/>
                <a:latin typeface="Arial" panose="020B0604020202020204" pitchFamily="34" charset="0"/>
                <a:ea typeface="+mn-ea"/>
                <a:cs typeface="+mn-cs"/>
              </a:rPr>
              <a:t>ever-changing business landscape. </a:t>
            </a:r>
          </a:p>
          <a:p>
            <a:pPr>
              <a:spcAft>
                <a:spcPts val="1200"/>
              </a:spcAft>
            </a:pPr>
            <a:r>
              <a:rPr lang="en-AU" sz="2400" kern="1200" dirty="0">
                <a:solidFill>
                  <a:srgbClr val="BB9D65"/>
                </a:solidFill>
                <a:effectLst/>
                <a:latin typeface="Arial" panose="020B0604020202020204" pitchFamily="34" charset="0"/>
                <a:ea typeface="+mn-ea"/>
                <a:cs typeface="+mn-cs"/>
              </a:rPr>
              <a:t>It will help you rise to the unexpected and lead the business when it needs </a:t>
            </a:r>
            <a:br>
              <a:rPr lang="en-AU" sz="2400" kern="1200" dirty="0">
                <a:solidFill>
                  <a:srgbClr val="BB9D65"/>
                </a:solidFill>
                <a:effectLst/>
                <a:latin typeface="Arial" panose="020B0604020202020204" pitchFamily="34" charset="0"/>
                <a:ea typeface="+mn-ea"/>
                <a:cs typeface="+mn-cs"/>
              </a:rPr>
            </a:br>
            <a:r>
              <a:rPr lang="en-AU" sz="2400" kern="1200" dirty="0">
                <a:solidFill>
                  <a:srgbClr val="BB9D65"/>
                </a:solidFill>
                <a:effectLst/>
                <a:latin typeface="Arial" panose="020B0604020202020204" pitchFamily="34" charset="0"/>
                <a:ea typeface="+mn-ea"/>
                <a:cs typeface="+mn-cs"/>
              </a:rPr>
              <a:t>it most.</a:t>
            </a:r>
          </a:p>
        </p:txBody>
      </p:sp>
      <p:sp>
        <p:nvSpPr>
          <p:cNvPr id="31" name="TextBox 30">
            <a:extLst>
              <a:ext uri="{FF2B5EF4-FFF2-40B4-BE49-F238E27FC236}">
                <a16:creationId xmlns:a16="http://schemas.microsoft.com/office/drawing/2014/main" id="{0201C067-B939-D2B4-C927-2F670816DDAE}"/>
              </a:ext>
            </a:extLst>
          </p:cNvPr>
          <p:cNvSpPr txBox="1"/>
          <p:nvPr userDrawn="1"/>
        </p:nvSpPr>
        <p:spPr>
          <a:xfrm>
            <a:off x="5945880" y="5821467"/>
            <a:ext cx="5611745" cy="492443"/>
          </a:xfrm>
          <a:prstGeom prst="rect">
            <a:avLst/>
          </a:prstGeom>
          <a:noFill/>
        </p:spPr>
        <p:txBody>
          <a:bodyPr wrap="square" lIns="0" tIns="0" rIns="0" bIns="0">
            <a:spAutoFit/>
          </a:bodyPr>
          <a:lstStyle/>
          <a:p>
            <a:r>
              <a:rPr lang="en-AU" sz="1600" b="1" kern="1200" dirty="0">
                <a:solidFill>
                  <a:schemeClr val="accent5"/>
                </a:solidFill>
                <a:latin typeface="+mn-lt"/>
                <a:ea typeface="+mn-ea"/>
                <a:cs typeface="+mn-cs"/>
              </a:rPr>
              <a:t>Dr Nicole Hartley</a:t>
            </a:r>
            <a:br>
              <a:rPr lang="en-AU" sz="1600" kern="1200" dirty="0">
                <a:solidFill>
                  <a:schemeClr val="accent5"/>
                </a:solidFill>
                <a:latin typeface="+mn-lt"/>
                <a:ea typeface="+mn-ea"/>
                <a:cs typeface="+mn-cs"/>
              </a:rPr>
            </a:br>
            <a:r>
              <a:rPr lang="en-AU" sz="1600" kern="1200" dirty="0">
                <a:solidFill>
                  <a:schemeClr val="accent5"/>
                </a:solidFill>
                <a:latin typeface="+mn-lt"/>
                <a:ea typeface="+mn-ea"/>
                <a:cs typeface="+mn-cs"/>
              </a:rPr>
              <a:t>UQ MBA Director and Associate Professor in Marketing</a:t>
            </a:r>
          </a:p>
        </p:txBody>
      </p:sp>
    </p:spTree>
    <p:extLst>
      <p:ext uri="{BB962C8B-B14F-4D97-AF65-F5344CB8AC3E}">
        <p14:creationId xmlns:p14="http://schemas.microsoft.com/office/powerpoint/2010/main" val="10904375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What I'll Learn">
    <p:spTree>
      <p:nvGrpSpPr>
        <p:cNvPr id="1" name=""/>
        <p:cNvGrpSpPr/>
        <p:nvPr/>
      </p:nvGrpSpPr>
      <p:grpSpPr>
        <a:xfrm>
          <a:off x="0" y="0"/>
          <a:ext cx="0" cy="0"/>
          <a:chOff x="0" y="0"/>
          <a:chExt cx="0" cy="0"/>
        </a:xfrm>
      </p:grpSpPr>
      <p:pic>
        <p:nvPicPr>
          <p:cNvPr id="41" name="Picture 40" descr="A purple rectangle with black border&#10;&#10;Description automatically generated">
            <a:extLst>
              <a:ext uri="{FF2B5EF4-FFF2-40B4-BE49-F238E27FC236}">
                <a16:creationId xmlns:a16="http://schemas.microsoft.com/office/drawing/2014/main" id="{1F2212A7-77C3-F615-30D8-D93E65D8A42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455"/>
          <a:stretch/>
        </p:blipFill>
        <p:spPr>
          <a:xfrm>
            <a:off x="0" y="0"/>
            <a:ext cx="12190910" cy="2976132"/>
          </a:xfrm>
          <a:prstGeom prst="rect">
            <a:avLst/>
          </a:prstGeom>
        </p:spPr>
      </p:pic>
      <p:grpSp>
        <p:nvGrpSpPr>
          <p:cNvPr id="8" name="Graphic 7">
            <a:extLst>
              <a:ext uri="{FF2B5EF4-FFF2-40B4-BE49-F238E27FC236}">
                <a16:creationId xmlns:a16="http://schemas.microsoft.com/office/drawing/2014/main" id="{70AC746C-8CAE-A626-AB1B-C9C41E35BC1D}"/>
              </a:ext>
            </a:extLst>
          </p:cNvPr>
          <p:cNvGrpSpPr/>
          <p:nvPr userDrawn="1"/>
        </p:nvGrpSpPr>
        <p:grpSpPr>
          <a:xfrm>
            <a:off x="5521178" y="4570281"/>
            <a:ext cx="591789" cy="591926"/>
            <a:chOff x="5385776" y="2662325"/>
            <a:chExt cx="591789" cy="591926"/>
          </a:xfrm>
          <a:noFill/>
        </p:grpSpPr>
        <p:sp>
          <p:nvSpPr>
            <p:cNvPr id="9" name="Freeform 8">
              <a:extLst>
                <a:ext uri="{FF2B5EF4-FFF2-40B4-BE49-F238E27FC236}">
                  <a16:creationId xmlns:a16="http://schemas.microsoft.com/office/drawing/2014/main" id="{207253BA-6838-AD4E-9B0C-EC56583DD5F6}"/>
                </a:ext>
              </a:extLst>
            </p:cNvPr>
            <p:cNvSpPr/>
            <p:nvPr/>
          </p:nvSpPr>
          <p:spPr>
            <a:xfrm>
              <a:off x="5581191" y="2662325"/>
              <a:ext cx="396373" cy="396465"/>
            </a:xfrm>
            <a:custGeom>
              <a:avLst/>
              <a:gdLst>
                <a:gd name="connsiteX0" fmla="*/ 198187 w 396373"/>
                <a:gd name="connsiteY0" fmla="*/ 317062 h 396465"/>
                <a:gd name="connsiteX1" fmla="*/ 198187 w 396373"/>
                <a:gd name="connsiteY1" fmla="*/ 277452 h 396465"/>
                <a:gd name="connsiteX2" fmla="*/ 198187 w 396373"/>
                <a:gd name="connsiteY2" fmla="*/ 118921 h 396465"/>
                <a:gd name="connsiteX3" fmla="*/ 198187 w 396373"/>
                <a:gd name="connsiteY3" fmla="*/ 79312 h 396465"/>
                <a:gd name="connsiteX4" fmla="*/ 237880 w 396373"/>
                <a:gd name="connsiteY4" fmla="*/ 118921 h 396465"/>
                <a:gd name="connsiteX5" fmla="*/ 184156 w 396373"/>
                <a:gd name="connsiteY5" fmla="*/ 118921 h 396465"/>
                <a:gd name="connsiteX6" fmla="*/ 148710 w 396373"/>
                <a:gd name="connsiteY6" fmla="*/ 154376 h 396465"/>
                <a:gd name="connsiteX7" fmla="*/ 170956 w 396373"/>
                <a:gd name="connsiteY7" fmla="*/ 187246 h 396465"/>
                <a:gd name="connsiteX8" fmla="*/ 225511 w 396373"/>
                <a:gd name="connsiteY8" fmla="*/ 209036 h 396465"/>
                <a:gd name="connsiteX9" fmla="*/ 245172 w 396373"/>
                <a:gd name="connsiteY9" fmla="*/ 255201 h 396465"/>
                <a:gd name="connsiteX10" fmla="*/ 212310 w 396373"/>
                <a:gd name="connsiteY10" fmla="*/ 277452 h 396465"/>
                <a:gd name="connsiteX11" fmla="*/ 158679 w 396373"/>
                <a:gd name="connsiteY11" fmla="*/ 277452 h 396465"/>
                <a:gd name="connsiteX12" fmla="*/ 198187 w 396373"/>
                <a:gd name="connsiteY12" fmla="*/ 0 h 396465"/>
                <a:gd name="connsiteX13" fmla="*/ 396374 w 396373"/>
                <a:gd name="connsiteY13" fmla="*/ 198233 h 396465"/>
                <a:gd name="connsiteX14" fmla="*/ 198187 w 396373"/>
                <a:gd name="connsiteY14" fmla="*/ 396466 h 396465"/>
                <a:gd name="connsiteX15" fmla="*/ 0 w 396373"/>
                <a:gd name="connsiteY15" fmla="*/ 198233 h 396465"/>
                <a:gd name="connsiteX16" fmla="*/ 198187 w 396373"/>
                <a:gd name="connsiteY16" fmla="*/ 0 h 396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96373" h="396465">
                  <a:moveTo>
                    <a:pt x="198187" y="317062"/>
                  </a:moveTo>
                  <a:lnTo>
                    <a:pt x="198187" y="277452"/>
                  </a:lnTo>
                  <a:moveTo>
                    <a:pt x="198187" y="118921"/>
                  </a:moveTo>
                  <a:lnTo>
                    <a:pt x="198187" y="79312"/>
                  </a:lnTo>
                  <a:moveTo>
                    <a:pt x="237880" y="118921"/>
                  </a:moveTo>
                  <a:lnTo>
                    <a:pt x="184156" y="118921"/>
                  </a:lnTo>
                  <a:cubicBezTo>
                    <a:pt x="164587" y="118921"/>
                    <a:pt x="148710" y="134802"/>
                    <a:pt x="148710" y="154376"/>
                  </a:cubicBezTo>
                  <a:cubicBezTo>
                    <a:pt x="148710" y="168872"/>
                    <a:pt x="157479" y="181890"/>
                    <a:pt x="170956" y="187246"/>
                  </a:cubicBezTo>
                  <a:lnTo>
                    <a:pt x="225511" y="209036"/>
                  </a:lnTo>
                  <a:cubicBezTo>
                    <a:pt x="243695" y="216330"/>
                    <a:pt x="252465" y="237012"/>
                    <a:pt x="245172" y="255201"/>
                  </a:cubicBezTo>
                  <a:cubicBezTo>
                    <a:pt x="239726" y="268588"/>
                    <a:pt x="226803" y="277452"/>
                    <a:pt x="212310" y="277452"/>
                  </a:cubicBezTo>
                  <a:lnTo>
                    <a:pt x="158679" y="277452"/>
                  </a:lnTo>
                  <a:moveTo>
                    <a:pt x="198187" y="0"/>
                  </a:moveTo>
                  <a:cubicBezTo>
                    <a:pt x="307665" y="0"/>
                    <a:pt x="396374" y="88729"/>
                    <a:pt x="396374" y="198233"/>
                  </a:cubicBezTo>
                  <a:cubicBezTo>
                    <a:pt x="396374" y="307736"/>
                    <a:pt x="307665" y="396466"/>
                    <a:pt x="198187" y="396466"/>
                  </a:cubicBezTo>
                  <a:cubicBezTo>
                    <a:pt x="88709" y="396466"/>
                    <a:pt x="0" y="307736"/>
                    <a:pt x="0" y="198233"/>
                  </a:cubicBezTo>
                  <a:cubicBezTo>
                    <a:pt x="92" y="88729"/>
                    <a:pt x="88801" y="0"/>
                    <a:pt x="198187" y="0"/>
                  </a:cubicBezTo>
                  <a:close/>
                </a:path>
              </a:pathLst>
            </a:custGeom>
            <a:noFill/>
            <a:ln w="18462" cap="rnd">
              <a:solidFill>
                <a:srgbClr val="BA9C64"/>
              </a:solidFill>
              <a:prstDash val="solid"/>
              <a:round/>
            </a:ln>
          </p:spPr>
          <p:txBody>
            <a:bodyPr rtlCol="0" anchor="ctr"/>
            <a:lstStyle/>
            <a:p>
              <a:endParaRPr lang="en-US"/>
            </a:p>
          </p:txBody>
        </p:sp>
        <p:sp>
          <p:nvSpPr>
            <p:cNvPr id="10" name="Freeform 9">
              <a:extLst>
                <a:ext uri="{FF2B5EF4-FFF2-40B4-BE49-F238E27FC236}">
                  <a16:creationId xmlns:a16="http://schemas.microsoft.com/office/drawing/2014/main" id="{CB506392-2783-7F98-DF70-1F129A235007}"/>
                </a:ext>
              </a:extLst>
            </p:cNvPr>
            <p:cNvSpPr/>
            <p:nvPr/>
          </p:nvSpPr>
          <p:spPr>
            <a:xfrm>
              <a:off x="5385776" y="2873669"/>
              <a:ext cx="380494" cy="380582"/>
            </a:xfrm>
            <a:custGeom>
              <a:avLst/>
              <a:gdLst>
                <a:gd name="connsiteX0" fmla="*/ 119999 w 380494"/>
                <a:gd name="connsiteY0" fmla="*/ 0 h 380582"/>
                <a:gd name="connsiteX1" fmla="*/ 16152 w 380494"/>
                <a:gd name="connsiteY1" fmla="*/ 260556 h 380582"/>
                <a:gd name="connsiteX2" fmla="*/ 276647 w 380494"/>
                <a:gd name="connsiteY2" fmla="*/ 364427 h 380582"/>
                <a:gd name="connsiteX3" fmla="*/ 380494 w 380494"/>
                <a:gd name="connsiteY3" fmla="*/ 260556 h 380582"/>
                <a:gd name="connsiteX4" fmla="*/ 198461 w 380494"/>
                <a:gd name="connsiteY4" fmla="*/ 300996 h 380582"/>
                <a:gd name="connsiteX5" fmla="*/ 198461 w 380494"/>
                <a:gd name="connsiteY5" fmla="*/ 261295 h 380582"/>
                <a:gd name="connsiteX6" fmla="*/ 148892 w 380494"/>
                <a:gd name="connsiteY6" fmla="*/ 138126 h 380582"/>
                <a:gd name="connsiteX7" fmla="*/ 171138 w 380494"/>
                <a:gd name="connsiteY7" fmla="*/ 171088 h 380582"/>
                <a:gd name="connsiteX8" fmla="*/ 225692 w 380494"/>
                <a:gd name="connsiteY8" fmla="*/ 192970 h 380582"/>
                <a:gd name="connsiteX9" fmla="*/ 245354 w 380494"/>
                <a:gd name="connsiteY9" fmla="*/ 239135 h 380582"/>
                <a:gd name="connsiteX10" fmla="*/ 212492 w 380494"/>
                <a:gd name="connsiteY10" fmla="*/ 261387 h 380582"/>
                <a:gd name="connsiteX11" fmla="*/ 158768 w 380494"/>
                <a:gd name="connsiteY11" fmla="*/ 261387 h 380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0494" h="380582">
                  <a:moveTo>
                    <a:pt x="119999" y="0"/>
                  </a:moveTo>
                  <a:cubicBezTo>
                    <a:pt x="19382" y="43303"/>
                    <a:pt x="-27049" y="159916"/>
                    <a:pt x="16152" y="260556"/>
                  </a:cubicBezTo>
                  <a:cubicBezTo>
                    <a:pt x="59444" y="361196"/>
                    <a:pt x="176030" y="407638"/>
                    <a:pt x="276647" y="364427"/>
                  </a:cubicBezTo>
                  <a:cubicBezTo>
                    <a:pt x="323263" y="344392"/>
                    <a:pt x="360463" y="307182"/>
                    <a:pt x="380494" y="260556"/>
                  </a:cubicBezTo>
                  <a:moveTo>
                    <a:pt x="198461" y="300996"/>
                  </a:moveTo>
                  <a:lnTo>
                    <a:pt x="198461" y="261295"/>
                  </a:lnTo>
                  <a:moveTo>
                    <a:pt x="148892" y="138126"/>
                  </a:moveTo>
                  <a:cubicBezTo>
                    <a:pt x="148892" y="152622"/>
                    <a:pt x="157753" y="165640"/>
                    <a:pt x="171138" y="171088"/>
                  </a:cubicBezTo>
                  <a:lnTo>
                    <a:pt x="225692" y="192970"/>
                  </a:lnTo>
                  <a:cubicBezTo>
                    <a:pt x="243877" y="200264"/>
                    <a:pt x="252647" y="220946"/>
                    <a:pt x="245354" y="239135"/>
                  </a:cubicBezTo>
                  <a:cubicBezTo>
                    <a:pt x="239908" y="252523"/>
                    <a:pt x="226892" y="261387"/>
                    <a:pt x="212492" y="261387"/>
                  </a:cubicBezTo>
                  <a:lnTo>
                    <a:pt x="158768" y="261387"/>
                  </a:lnTo>
                </a:path>
              </a:pathLst>
            </a:custGeom>
            <a:noFill/>
            <a:ln w="18462" cap="rnd">
              <a:solidFill>
                <a:srgbClr val="BA9C64"/>
              </a:solidFill>
              <a:prstDash val="solid"/>
              <a:round/>
            </a:ln>
          </p:spPr>
          <p:txBody>
            <a:bodyPr rtlCol="0" anchor="ctr"/>
            <a:lstStyle/>
            <a:p>
              <a:endParaRPr lang="en-US"/>
            </a:p>
          </p:txBody>
        </p:sp>
      </p:grpSp>
      <p:grpSp>
        <p:nvGrpSpPr>
          <p:cNvPr id="11" name="Graphic 7">
            <a:extLst>
              <a:ext uri="{FF2B5EF4-FFF2-40B4-BE49-F238E27FC236}">
                <a16:creationId xmlns:a16="http://schemas.microsoft.com/office/drawing/2014/main" id="{8B2DE7E0-C03C-F569-88D7-A93FC589C984}"/>
              </a:ext>
            </a:extLst>
          </p:cNvPr>
          <p:cNvGrpSpPr/>
          <p:nvPr userDrawn="1"/>
        </p:nvGrpSpPr>
        <p:grpSpPr>
          <a:xfrm>
            <a:off x="2256029" y="4625125"/>
            <a:ext cx="447605" cy="537084"/>
            <a:chOff x="3374826" y="2717169"/>
            <a:chExt cx="447605" cy="537084"/>
          </a:xfrm>
          <a:noFill/>
        </p:grpSpPr>
        <p:sp>
          <p:nvSpPr>
            <p:cNvPr id="12" name="Freeform 11">
              <a:extLst>
                <a:ext uri="{FF2B5EF4-FFF2-40B4-BE49-F238E27FC236}">
                  <a16:creationId xmlns:a16="http://schemas.microsoft.com/office/drawing/2014/main" id="{888A5E97-2AFA-3B04-5D8D-D10B38C64DAD}"/>
                </a:ext>
              </a:extLst>
            </p:cNvPr>
            <p:cNvSpPr/>
            <p:nvPr/>
          </p:nvSpPr>
          <p:spPr>
            <a:xfrm>
              <a:off x="3374826" y="2935530"/>
              <a:ext cx="400250" cy="318723"/>
            </a:xfrm>
            <a:custGeom>
              <a:avLst/>
              <a:gdLst>
                <a:gd name="connsiteX0" fmla="*/ 90924 w 400250"/>
                <a:gd name="connsiteY0" fmla="*/ 235442 h 318723"/>
                <a:gd name="connsiteX1" fmla="*/ 163110 w 400250"/>
                <a:gd name="connsiteY1" fmla="*/ 165179 h 318723"/>
                <a:gd name="connsiteX2" fmla="*/ 90924 w 400250"/>
                <a:gd name="connsiteY2" fmla="*/ 94916 h 318723"/>
                <a:gd name="connsiteX3" fmla="*/ 18739 w 400250"/>
                <a:gd name="connsiteY3" fmla="*/ 165179 h 318723"/>
                <a:gd name="connsiteX4" fmla="*/ 90924 w 400250"/>
                <a:gd name="connsiteY4" fmla="*/ 235442 h 318723"/>
                <a:gd name="connsiteX5" fmla="*/ 115017 w 400250"/>
                <a:gd name="connsiteY5" fmla="*/ 165271 h 318723"/>
                <a:gd name="connsiteX6" fmla="*/ 162187 w 400250"/>
                <a:gd name="connsiteY6" fmla="*/ 155854 h 318723"/>
                <a:gd name="connsiteX7" fmla="*/ 105140 w 400250"/>
                <a:gd name="connsiteY7" fmla="*/ 96393 h 318723"/>
                <a:gd name="connsiteX8" fmla="*/ 28985 w 400250"/>
                <a:gd name="connsiteY8" fmla="*/ 129908 h 318723"/>
                <a:gd name="connsiteX9" fmla="*/ 115017 w 400250"/>
                <a:gd name="connsiteY9" fmla="*/ 165271 h 318723"/>
                <a:gd name="connsiteX10" fmla="*/ 133479 w 400250"/>
                <a:gd name="connsiteY10" fmla="*/ 274498 h 318723"/>
                <a:gd name="connsiteX11" fmla="*/ 0 w 400250"/>
                <a:gd name="connsiteY11" fmla="*/ 318724 h 318723"/>
                <a:gd name="connsiteX12" fmla="*/ 278957 w 400250"/>
                <a:gd name="connsiteY12" fmla="*/ 165271 h 318723"/>
                <a:gd name="connsiteX13" fmla="*/ 363881 w 400250"/>
                <a:gd name="connsiteY13" fmla="*/ 82635 h 318723"/>
                <a:gd name="connsiteX14" fmla="*/ 278957 w 400250"/>
                <a:gd name="connsiteY14" fmla="*/ 0 h 318723"/>
                <a:gd name="connsiteX15" fmla="*/ 194033 w 400250"/>
                <a:gd name="connsiteY15" fmla="*/ 82635 h 318723"/>
                <a:gd name="connsiteX16" fmla="*/ 278957 w 400250"/>
                <a:gd name="connsiteY16" fmla="*/ 165271 h 318723"/>
                <a:gd name="connsiteX17" fmla="*/ 400251 w 400250"/>
                <a:gd name="connsiteY17" fmla="*/ 318724 h 318723"/>
                <a:gd name="connsiteX18" fmla="*/ 278957 w 400250"/>
                <a:gd name="connsiteY18" fmla="*/ 200633 h 318723"/>
                <a:gd name="connsiteX19" fmla="*/ 157663 w 400250"/>
                <a:gd name="connsiteY19" fmla="*/ 318724 h 318723"/>
                <a:gd name="connsiteX20" fmla="*/ 278957 w 400250"/>
                <a:gd name="connsiteY20" fmla="*/ 273667 h 318723"/>
                <a:gd name="connsiteX21" fmla="*/ 278957 w 400250"/>
                <a:gd name="connsiteY21" fmla="*/ 306906 h 318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00250" h="318723">
                  <a:moveTo>
                    <a:pt x="90924" y="235442"/>
                  </a:moveTo>
                  <a:cubicBezTo>
                    <a:pt x="130802" y="235442"/>
                    <a:pt x="163110" y="203957"/>
                    <a:pt x="163110" y="165179"/>
                  </a:cubicBezTo>
                  <a:cubicBezTo>
                    <a:pt x="163110" y="126400"/>
                    <a:pt x="130802" y="94916"/>
                    <a:pt x="90924" y="94916"/>
                  </a:cubicBezTo>
                  <a:cubicBezTo>
                    <a:pt x="51047" y="94916"/>
                    <a:pt x="18739" y="126400"/>
                    <a:pt x="18739" y="165179"/>
                  </a:cubicBezTo>
                  <a:cubicBezTo>
                    <a:pt x="18831" y="204050"/>
                    <a:pt x="51139" y="235442"/>
                    <a:pt x="90924" y="235442"/>
                  </a:cubicBezTo>
                  <a:close/>
                  <a:moveTo>
                    <a:pt x="115017" y="165271"/>
                  </a:moveTo>
                  <a:cubicBezTo>
                    <a:pt x="131263" y="165271"/>
                    <a:pt x="147232" y="162039"/>
                    <a:pt x="162187" y="155854"/>
                  </a:cubicBezTo>
                  <a:cubicBezTo>
                    <a:pt x="158217" y="126215"/>
                    <a:pt x="135325" y="102302"/>
                    <a:pt x="105140" y="96393"/>
                  </a:cubicBezTo>
                  <a:cubicBezTo>
                    <a:pt x="74955" y="90484"/>
                    <a:pt x="44401" y="103964"/>
                    <a:pt x="28985" y="129908"/>
                  </a:cubicBezTo>
                  <a:cubicBezTo>
                    <a:pt x="51601" y="152437"/>
                    <a:pt x="82616" y="165271"/>
                    <a:pt x="115017" y="165271"/>
                  </a:cubicBezTo>
                  <a:close/>
                  <a:moveTo>
                    <a:pt x="133479" y="274498"/>
                  </a:moveTo>
                  <a:cubicBezTo>
                    <a:pt x="83909" y="252708"/>
                    <a:pt x="25570" y="272097"/>
                    <a:pt x="0" y="318724"/>
                  </a:cubicBezTo>
                  <a:moveTo>
                    <a:pt x="278957" y="165271"/>
                  </a:moveTo>
                  <a:cubicBezTo>
                    <a:pt x="325850" y="165271"/>
                    <a:pt x="363881" y="128247"/>
                    <a:pt x="363881" y="82635"/>
                  </a:cubicBezTo>
                  <a:cubicBezTo>
                    <a:pt x="363881" y="37024"/>
                    <a:pt x="325850" y="0"/>
                    <a:pt x="278957" y="0"/>
                  </a:cubicBezTo>
                  <a:cubicBezTo>
                    <a:pt x="232064" y="0"/>
                    <a:pt x="194033" y="37024"/>
                    <a:pt x="194033" y="82635"/>
                  </a:cubicBezTo>
                  <a:cubicBezTo>
                    <a:pt x="194033" y="128247"/>
                    <a:pt x="232064" y="165271"/>
                    <a:pt x="278957" y="165271"/>
                  </a:cubicBezTo>
                  <a:close/>
                  <a:moveTo>
                    <a:pt x="400251" y="318724"/>
                  </a:moveTo>
                  <a:cubicBezTo>
                    <a:pt x="400251" y="253539"/>
                    <a:pt x="345973" y="200633"/>
                    <a:pt x="278957" y="200633"/>
                  </a:cubicBezTo>
                  <a:cubicBezTo>
                    <a:pt x="211941" y="200633"/>
                    <a:pt x="157663" y="253446"/>
                    <a:pt x="157663" y="318724"/>
                  </a:cubicBezTo>
                  <a:moveTo>
                    <a:pt x="278957" y="273667"/>
                  </a:moveTo>
                  <a:lnTo>
                    <a:pt x="278957" y="306906"/>
                  </a:lnTo>
                </a:path>
              </a:pathLst>
            </a:custGeom>
            <a:noFill/>
            <a:ln w="18462" cap="rnd">
              <a:solidFill>
                <a:srgbClr val="BA9C64"/>
              </a:solidFill>
              <a:prstDash val="solid"/>
              <a:round/>
            </a:ln>
          </p:spPr>
          <p:txBody>
            <a:bodyPr rtlCol="0" anchor="ctr"/>
            <a:lstStyle/>
            <a:p>
              <a:endParaRPr lang="en-US"/>
            </a:p>
          </p:txBody>
        </p:sp>
        <p:sp>
          <p:nvSpPr>
            <p:cNvPr id="13" name="Freeform 12">
              <a:extLst>
                <a:ext uri="{FF2B5EF4-FFF2-40B4-BE49-F238E27FC236}">
                  <a16:creationId xmlns:a16="http://schemas.microsoft.com/office/drawing/2014/main" id="{44B4BCB7-583B-C724-31F8-1B68459B55B0}"/>
                </a:ext>
              </a:extLst>
            </p:cNvPr>
            <p:cNvSpPr/>
            <p:nvPr/>
          </p:nvSpPr>
          <p:spPr>
            <a:xfrm>
              <a:off x="3493535" y="2717169"/>
              <a:ext cx="328896" cy="536900"/>
            </a:xfrm>
            <a:custGeom>
              <a:avLst/>
              <a:gdLst>
                <a:gd name="connsiteX0" fmla="*/ 158310 w 328896"/>
                <a:gd name="connsiteY0" fmla="*/ 46719 h 536900"/>
                <a:gd name="connsiteX1" fmla="*/ 0 w 328896"/>
                <a:gd name="connsiteY1" fmla="*/ 46719 h 536900"/>
                <a:gd name="connsiteX2" fmla="*/ 60924 w 328896"/>
                <a:gd name="connsiteY2" fmla="*/ 105072 h 536900"/>
                <a:gd name="connsiteX3" fmla="*/ 0 w 328896"/>
                <a:gd name="connsiteY3" fmla="*/ 163424 h 536900"/>
                <a:gd name="connsiteX4" fmla="*/ 182679 w 328896"/>
                <a:gd name="connsiteY4" fmla="*/ 163424 h 536900"/>
                <a:gd name="connsiteX5" fmla="*/ 207049 w 328896"/>
                <a:gd name="connsiteY5" fmla="*/ 140065 h 536900"/>
                <a:gd name="connsiteX6" fmla="*/ 207049 w 328896"/>
                <a:gd name="connsiteY6" fmla="*/ 116705 h 536900"/>
                <a:gd name="connsiteX7" fmla="*/ 328896 w 328896"/>
                <a:gd name="connsiteY7" fmla="*/ 0 h 536900"/>
                <a:gd name="connsiteX8" fmla="*/ 182679 w 328896"/>
                <a:gd name="connsiteY8" fmla="*/ 0 h 536900"/>
                <a:gd name="connsiteX9" fmla="*/ 158310 w 328896"/>
                <a:gd name="connsiteY9" fmla="*/ 23360 h 536900"/>
                <a:gd name="connsiteX10" fmla="*/ 158310 w 328896"/>
                <a:gd name="connsiteY10" fmla="*/ 93346 h 536900"/>
                <a:gd name="connsiteX11" fmla="*/ 182679 w 328896"/>
                <a:gd name="connsiteY11" fmla="*/ 116705 h 536900"/>
                <a:gd name="connsiteX12" fmla="*/ 328896 w 328896"/>
                <a:gd name="connsiteY12" fmla="*/ 116705 h 536900"/>
                <a:gd name="connsiteX13" fmla="*/ 328896 w 328896"/>
                <a:gd name="connsiteY13" fmla="*/ 536900 h 536900"/>
                <a:gd name="connsiteX14" fmla="*/ 328896 w 328896"/>
                <a:gd name="connsiteY14" fmla="*/ 0 h 536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8896" h="536900">
                  <a:moveTo>
                    <a:pt x="158310" y="46719"/>
                  </a:moveTo>
                  <a:lnTo>
                    <a:pt x="0" y="46719"/>
                  </a:lnTo>
                  <a:lnTo>
                    <a:pt x="60924" y="105072"/>
                  </a:lnTo>
                  <a:lnTo>
                    <a:pt x="0" y="163424"/>
                  </a:lnTo>
                  <a:lnTo>
                    <a:pt x="182679" y="163424"/>
                  </a:lnTo>
                  <a:cubicBezTo>
                    <a:pt x="196156" y="163424"/>
                    <a:pt x="207049" y="152991"/>
                    <a:pt x="207049" y="140065"/>
                  </a:cubicBezTo>
                  <a:lnTo>
                    <a:pt x="207049" y="116705"/>
                  </a:lnTo>
                  <a:moveTo>
                    <a:pt x="328896" y="0"/>
                  </a:moveTo>
                  <a:lnTo>
                    <a:pt x="182679" y="0"/>
                  </a:lnTo>
                  <a:cubicBezTo>
                    <a:pt x="169202" y="0"/>
                    <a:pt x="158310" y="10433"/>
                    <a:pt x="158310" y="23360"/>
                  </a:cubicBezTo>
                  <a:lnTo>
                    <a:pt x="158310" y="93346"/>
                  </a:lnTo>
                  <a:cubicBezTo>
                    <a:pt x="158310" y="106272"/>
                    <a:pt x="169202" y="116705"/>
                    <a:pt x="182679" y="116705"/>
                  </a:cubicBezTo>
                  <a:lnTo>
                    <a:pt x="328896" y="116705"/>
                  </a:lnTo>
                  <a:moveTo>
                    <a:pt x="328896" y="536900"/>
                  </a:moveTo>
                  <a:lnTo>
                    <a:pt x="328896" y="0"/>
                  </a:lnTo>
                </a:path>
              </a:pathLst>
            </a:custGeom>
            <a:noFill/>
            <a:ln w="18462" cap="rnd">
              <a:solidFill>
                <a:srgbClr val="BA9C64"/>
              </a:solidFill>
              <a:prstDash val="solid"/>
              <a:round/>
            </a:ln>
          </p:spPr>
          <p:txBody>
            <a:bodyPr rtlCol="0" anchor="ctr"/>
            <a:lstStyle/>
            <a:p>
              <a:endParaRPr lang="en-US"/>
            </a:p>
          </p:txBody>
        </p:sp>
        <p:sp>
          <p:nvSpPr>
            <p:cNvPr id="14" name="Freeform 13">
              <a:extLst>
                <a:ext uri="{FF2B5EF4-FFF2-40B4-BE49-F238E27FC236}">
                  <a16:creationId xmlns:a16="http://schemas.microsoft.com/office/drawing/2014/main" id="{E457D240-4E3C-8EED-0262-D219B432F5A9}"/>
                </a:ext>
              </a:extLst>
            </p:cNvPr>
            <p:cNvSpPr/>
            <p:nvPr/>
          </p:nvSpPr>
          <p:spPr>
            <a:xfrm>
              <a:off x="3581229" y="2967754"/>
              <a:ext cx="155724" cy="45058"/>
            </a:xfrm>
            <a:custGeom>
              <a:avLst/>
              <a:gdLst>
                <a:gd name="connsiteX0" fmla="*/ 0 w 155724"/>
                <a:gd name="connsiteY0" fmla="*/ 0 h 45058"/>
                <a:gd name="connsiteX1" fmla="*/ 96832 w 155724"/>
                <a:gd name="connsiteY1" fmla="*/ 45057 h 45058"/>
                <a:gd name="connsiteX2" fmla="*/ 155725 w 155724"/>
                <a:gd name="connsiteY2" fmla="*/ 34162 h 45058"/>
              </a:gdLst>
              <a:ahLst/>
              <a:cxnLst>
                <a:cxn ang="0">
                  <a:pos x="connsiteX0" y="connsiteY0"/>
                </a:cxn>
                <a:cxn ang="0">
                  <a:pos x="connsiteX1" y="connsiteY1"/>
                </a:cxn>
                <a:cxn ang="0">
                  <a:pos x="connsiteX2" y="connsiteY2"/>
                </a:cxn>
              </a:cxnLst>
              <a:rect l="l" t="t" r="r" b="b"/>
              <a:pathLst>
                <a:path w="155724" h="45058">
                  <a:moveTo>
                    <a:pt x="0" y="0"/>
                  </a:moveTo>
                  <a:cubicBezTo>
                    <a:pt x="26123" y="28068"/>
                    <a:pt x="60647" y="44134"/>
                    <a:pt x="96832" y="45057"/>
                  </a:cubicBezTo>
                  <a:cubicBezTo>
                    <a:pt x="116863" y="45150"/>
                    <a:pt x="136802" y="41456"/>
                    <a:pt x="155725" y="34162"/>
                  </a:cubicBezTo>
                </a:path>
              </a:pathLst>
            </a:custGeom>
            <a:noFill/>
            <a:ln w="18462" cap="rnd">
              <a:solidFill>
                <a:srgbClr val="BA9C64"/>
              </a:solidFill>
              <a:prstDash val="solid"/>
              <a:round/>
            </a:ln>
          </p:spPr>
          <p:txBody>
            <a:bodyPr rtlCol="0" anchor="ctr"/>
            <a:lstStyle/>
            <a:p>
              <a:endParaRPr lang="en-US"/>
            </a:p>
          </p:txBody>
        </p:sp>
      </p:grpSp>
      <p:grpSp>
        <p:nvGrpSpPr>
          <p:cNvPr id="15" name="Graphic 7">
            <a:extLst>
              <a:ext uri="{FF2B5EF4-FFF2-40B4-BE49-F238E27FC236}">
                <a16:creationId xmlns:a16="http://schemas.microsoft.com/office/drawing/2014/main" id="{D8A8A945-AF48-CA78-67B8-B4B60716A89A}"/>
              </a:ext>
            </a:extLst>
          </p:cNvPr>
          <p:cNvGrpSpPr/>
          <p:nvPr userDrawn="1"/>
        </p:nvGrpSpPr>
        <p:grpSpPr>
          <a:xfrm>
            <a:off x="8647095" y="4637775"/>
            <a:ext cx="547206" cy="524435"/>
            <a:chOff x="7613553" y="2729819"/>
            <a:chExt cx="547206" cy="524435"/>
          </a:xfrm>
          <a:noFill/>
        </p:grpSpPr>
        <p:sp>
          <p:nvSpPr>
            <p:cNvPr id="16" name="Freeform 15">
              <a:extLst>
                <a:ext uri="{FF2B5EF4-FFF2-40B4-BE49-F238E27FC236}">
                  <a16:creationId xmlns:a16="http://schemas.microsoft.com/office/drawing/2014/main" id="{44FD4E38-1247-46C5-3455-C42417FC2302}"/>
                </a:ext>
              </a:extLst>
            </p:cNvPr>
            <p:cNvSpPr/>
            <p:nvPr/>
          </p:nvSpPr>
          <p:spPr>
            <a:xfrm>
              <a:off x="7695967" y="2828704"/>
              <a:ext cx="382378" cy="335319"/>
            </a:xfrm>
            <a:custGeom>
              <a:avLst/>
              <a:gdLst>
                <a:gd name="connsiteX0" fmla="*/ 83650 w 382378"/>
                <a:gd name="connsiteY0" fmla="*/ 0 h 335319"/>
                <a:gd name="connsiteX1" fmla="*/ 1495 w 382378"/>
                <a:gd name="connsiteY1" fmla="*/ 174689 h 335319"/>
                <a:gd name="connsiteX2" fmla="*/ 298729 w 382378"/>
                <a:gd name="connsiteY2" fmla="*/ 0 h 335319"/>
                <a:gd name="connsiteX3" fmla="*/ 380884 w 382378"/>
                <a:gd name="connsiteY3" fmla="*/ 174689 h 335319"/>
                <a:gd name="connsiteX4" fmla="*/ 262914 w 382378"/>
                <a:gd name="connsiteY4" fmla="*/ 321955 h 335319"/>
                <a:gd name="connsiteX5" fmla="*/ 119466 w 382378"/>
                <a:gd name="connsiteY5" fmla="*/ 321955 h 33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2378" h="335319">
                  <a:moveTo>
                    <a:pt x="83650" y="0"/>
                  </a:moveTo>
                  <a:cubicBezTo>
                    <a:pt x="24295" y="38779"/>
                    <a:pt x="-7459" y="106272"/>
                    <a:pt x="1495" y="174689"/>
                  </a:cubicBezTo>
                  <a:moveTo>
                    <a:pt x="298729" y="0"/>
                  </a:moveTo>
                  <a:cubicBezTo>
                    <a:pt x="358084" y="38779"/>
                    <a:pt x="389838" y="106272"/>
                    <a:pt x="380884" y="174689"/>
                  </a:cubicBezTo>
                  <a:moveTo>
                    <a:pt x="262914" y="321955"/>
                  </a:moveTo>
                  <a:cubicBezTo>
                    <a:pt x="216944" y="339775"/>
                    <a:pt x="165528" y="339775"/>
                    <a:pt x="119466" y="321955"/>
                  </a:cubicBezTo>
                </a:path>
              </a:pathLst>
            </a:custGeom>
            <a:noFill/>
            <a:ln w="18462" cap="rnd">
              <a:solidFill>
                <a:srgbClr val="BA9C64"/>
              </a:solidFill>
              <a:prstDash val="solid"/>
              <a:round/>
            </a:ln>
          </p:spPr>
          <p:txBody>
            <a:bodyPr rtlCol="0" anchor="ctr"/>
            <a:lstStyle/>
            <a:p>
              <a:endParaRPr lang="en-US"/>
            </a:p>
          </p:txBody>
        </p:sp>
        <p:sp>
          <p:nvSpPr>
            <p:cNvPr id="17" name="Freeform 16">
              <a:extLst>
                <a:ext uri="{FF2B5EF4-FFF2-40B4-BE49-F238E27FC236}">
                  <a16:creationId xmlns:a16="http://schemas.microsoft.com/office/drawing/2014/main" id="{B94D09F2-31A8-76AD-D89F-23E03AB15591}"/>
                </a:ext>
              </a:extLst>
            </p:cNvPr>
            <p:cNvSpPr/>
            <p:nvPr/>
          </p:nvSpPr>
          <p:spPr>
            <a:xfrm>
              <a:off x="7613553" y="2729819"/>
              <a:ext cx="547206" cy="524435"/>
            </a:xfrm>
            <a:custGeom>
              <a:avLst/>
              <a:gdLst>
                <a:gd name="connsiteX0" fmla="*/ 547207 w 547206"/>
                <a:gd name="connsiteY0" fmla="*/ 524435 h 524435"/>
                <a:gd name="connsiteX1" fmla="*/ 440129 w 547206"/>
                <a:gd name="connsiteY1" fmla="*/ 444754 h 524435"/>
                <a:gd name="connsiteX2" fmla="*/ 333050 w 547206"/>
                <a:gd name="connsiteY2" fmla="*/ 524435 h 524435"/>
                <a:gd name="connsiteX3" fmla="*/ 547207 w 547206"/>
                <a:gd name="connsiteY3" fmla="*/ 524435 h 524435"/>
                <a:gd name="connsiteX4" fmla="*/ 440129 w 547206"/>
                <a:gd name="connsiteY4" fmla="*/ 421857 h 524435"/>
                <a:gd name="connsiteX5" fmla="*/ 493668 w 547206"/>
                <a:gd name="connsiteY5" fmla="*/ 370521 h 524435"/>
                <a:gd name="connsiteX6" fmla="*/ 440129 w 547206"/>
                <a:gd name="connsiteY6" fmla="*/ 319185 h 524435"/>
                <a:gd name="connsiteX7" fmla="*/ 386589 w 547206"/>
                <a:gd name="connsiteY7" fmla="*/ 370521 h 524435"/>
                <a:gd name="connsiteX8" fmla="*/ 440129 w 547206"/>
                <a:gd name="connsiteY8" fmla="*/ 421857 h 524435"/>
                <a:gd name="connsiteX9" fmla="*/ 214157 w 547206"/>
                <a:gd name="connsiteY9" fmla="*/ 524435 h 524435"/>
                <a:gd name="connsiteX10" fmla="*/ 107079 w 547206"/>
                <a:gd name="connsiteY10" fmla="*/ 444754 h 524435"/>
                <a:gd name="connsiteX11" fmla="*/ 0 w 547206"/>
                <a:gd name="connsiteY11" fmla="*/ 524435 h 524435"/>
                <a:gd name="connsiteX12" fmla="*/ 214157 w 547206"/>
                <a:gd name="connsiteY12" fmla="*/ 524435 h 524435"/>
                <a:gd name="connsiteX13" fmla="*/ 107079 w 547206"/>
                <a:gd name="connsiteY13" fmla="*/ 421857 h 524435"/>
                <a:gd name="connsiteX14" fmla="*/ 160618 w 547206"/>
                <a:gd name="connsiteY14" fmla="*/ 370521 h 524435"/>
                <a:gd name="connsiteX15" fmla="*/ 107079 w 547206"/>
                <a:gd name="connsiteY15" fmla="*/ 319185 h 524435"/>
                <a:gd name="connsiteX16" fmla="*/ 53540 w 547206"/>
                <a:gd name="connsiteY16" fmla="*/ 370521 h 524435"/>
                <a:gd name="connsiteX17" fmla="*/ 107079 w 547206"/>
                <a:gd name="connsiteY17" fmla="*/ 421857 h 524435"/>
                <a:gd name="connsiteX18" fmla="*/ 380682 w 547206"/>
                <a:gd name="connsiteY18" fmla="*/ 205250 h 524435"/>
                <a:gd name="connsiteX19" fmla="*/ 273603 w 547206"/>
                <a:gd name="connsiteY19" fmla="*/ 125569 h 524435"/>
                <a:gd name="connsiteX20" fmla="*/ 166525 w 547206"/>
                <a:gd name="connsiteY20" fmla="*/ 205250 h 524435"/>
                <a:gd name="connsiteX21" fmla="*/ 380682 w 547206"/>
                <a:gd name="connsiteY21" fmla="*/ 205250 h 524435"/>
                <a:gd name="connsiteX22" fmla="*/ 273603 w 547206"/>
                <a:gd name="connsiteY22" fmla="*/ 102671 h 524435"/>
                <a:gd name="connsiteX23" fmla="*/ 327142 w 547206"/>
                <a:gd name="connsiteY23" fmla="*/ 51336 h 524435"/>
                <a:gd name="connsiteX24" fmla="*/ 273603 w 547206"/>
                <a:gd name="connsiteY24" fmla="*/ 0 h 524435"/>
                <a:gd name="connsiteX25" fmla="*/ 220064 w 547206"/>
                <a:gd name="connsiteY25" fmla="*/ 51336 h 524435"/>
                <a:gd name="connsiteX26" fmla="*/ 273603 w 547206"/>
                <a:gd name="connsiteY26" fmla="*/ 102671 h 524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47206" h="524435">
                  <a:moveTo>
                    <a:pt x="547207" y="524435"/>
                  </a:moveTo>
                  <a:cubicBezTo>
                    <a:pt x="534745" y="477532"/>
                    <a:pt x="490621" y="444754"/>
                    <a:pt x="440129" y="444754"/>
                  </a:cubicBezTo>
                  <a:cubicBezTo>
                    <a:pt x="389636" y="444754"/>
                    <a:pt x="345512" y="477532"/>
                    <a:pt x="333050" y="524435"/>
                  </a:cubicBezTo>
                  <a:lnTo>
                    <a:pt x="547207" y="524435"/>
                  </a:lnTo>
                  <a:close/>
                  <a:moveTo>
                    <a:pt x="440129" y="421857"/>
                  </a:moveTo>
                  <a:cubicBezTo>
                    <a:pt x="469667" y="421857"/>
                    <a:pt x="493668" y="398866"/>
                    <a:pt x="493668" y="370521"/>
                  </a:cubicBezTo>
                  <a:cubicBezTo>
                    <a:pt x="493668" y="342176"/>
                    <a:pt x="469667" y="319185"/>
                    <a:pt x="440129" y="319185"/>
                  </a:cubicBezTo>
                  <a:cubicBezTo>
                    <a:pt x="410590" y="319185"/>
                    <a:pt x="386589" y="342176"/>
                    <a:pt x="386589" y="370521"/>
                  </a:cubicBezTo>
                  <a:cubicBezTo>
                    <a:pt x="386589" y="398866"/>
                    <a:pt x="410590" y="421857"/>
                    <a:pt x="440129" y="421857"/>
                  </a:cubicBezTo>
                  <a:close/>
                  <a:moveTo>
                    <a:pt x="214157" y="524435"/>
                  </a:moveTo>
                  <a:cubicBezTo>
                    <a:pt x="201695" y="477532"/>
                    <a:pt x="157571" y="444754"/>
                    <a:pt x="107079" y="444754"/>
                  </a:cubicBezTo>
                  <a:cubicBezTo>
                    <a:pt x="56585" y="444754"/>
                    <a:pt x="12462" y="477532"/>
                    <a:pt x="0" y="524435"/>
                  </a:cubicBezTo>
                  <a:lnTo>
                    <a:pt x="214157" y="524435"/>
                  </a:lnTo>
                  <a:close/>
                  <a:moveTo>
                    <a:pt x="107079" y="421857"/>
                  </a:moveTo>
                  <a:cubicBezTo>
                    <a:pt x="136617" y="421857"/>
                    <a:pt x="160618" y="398866"/>
                    <a:pt x="160618" y="370521"/>
                  </a:cubicBezTo>
                  <a:cubicBezTo>
                    <a:pt x="160618" y="342176"/>
                    <a:pt x="136617" y="319185"/>
                    <a:pt x="107079" y="319185"/>
                  </a:cubicBezTo>
                  <a:cubicBezTo>
                    <a:pt x="77540" y="319185"/>
                    <a:pt x="53540" y="342176"/>
                    <a:pt x="53540" y="370521"/>
                  </a:cubicBezTo>
                  <a:cubicBezTo>
                    <a:pt x="53540" y="398866"/>
                    <a:pt x="77540" y="421857"/>
                    <a:pt x="107079" y="421857"/>
                  </a:cubicBezTo>
                  <a:close/>
                  <a:moveTo>
                    <a:pt x="380682" y="205250"/>
                  </a:moveTo>
                  <a:cubicBezTo>
                    <a:pt x="368220" y="158346"/>
                    <a:pt x="324097" y="125569"/>
                    <a:pt x="273603" y="125569"/>
                  </a:cubicBezTo>
                  <a:cubicBezTo>
                    <a:pt x="223111" y="125569"/>
                    <a:pt x="178987" y="158346"/>
                    <a:pt x="166525" y="205250"/>
                  </a:cubicBezTo>
                  <a:lnTo>
                    <a:pt x="380682" y="205250"/>
                  </a:lnTo>
                  <a:close/>
                  <a:moveTo>
                    <a:pt x="273603" y="102671"/>
                  </a:moveTo>
                  <a:cubicBezTo>
                    <a:pt x="303142" y="102671"/>
                    <a:pt x="327142" y="79681"/>
                    <a:pt x="327142" y="51336"/>
                  </a:cubicBezTo>
                  <a:cubicBezTo>
                    <a:pt x="327142" y="22990"/>
                    <a:pt x="303142" y="0"/>
                    <a:pt x="273603" y="0"/>
                  </a:cubicBezTo>
                  <a:cubicBezTo>
                    <a:pt x="244064" y="0"/>
                    <a:pt x="220064" y="22990"/>
                    <a:pt x="220064" y="51336"/>
                  </a:cubicBezTo>
                  <a:cubicBezTo>
                    <a:pt x="220064" y="79681"/>
                    <a:pt x="244064" y="102671"/>
                    <a:pt x="273603" y="102671"/>
                  </a:cubicBezTo>
                  <a:close/>
                </a:path>
              </a:pathLst>
            </a:custGeom>
            <a:noFill/>
            <a:ln w="18462" cap="rnd">
              <a:solidFill>
                <a:srgbClr val="BA9C64"/>
              </a:solidFill>
              <a:prstDash val="solid"/>
              <a:round/>
            </a:ln>
          </p:spPr>
          <p:txBody>
            <a:bodyPr rtlCol="0" anchor="ctr"/>
            <a:lstStyle/>
            <a:p>
              <a:endParaRPr lang="en-US"/>
            </a:p>
          </p:txBody>
        </p:sp>
      </p:grpSp>
      <p:sp>
        <p:nvSpPr>
          <p:cNvPr id="18" name="Freeform 17">
            <a:extLst>
              <a:ext uri="{FF2B5EF4-FFF2-40B4-BE49-F238E27FC236}">
                <a16:creationId xmlns:a16="http://schemas.microsoft.com/office/drawing/2014/main" id="{E75DCCE8-B61B-1A3D-0065-6CE30E168451}"/>
              </a:ext>
            </a:extLst>
          </p:cNvPr>
          <p:cNvSpPr/>
          <p:nvPr userDrawn="1"/>
        </p:nvSpPr>
        <p:spPr>
          <a:xfrm>
            <a:off x="634369" y="4649224"/>
            <a:ext cx="512959" cy="512893"/>
          </a:xfrm>
          <a:custGeom>
            <a:avLst/>
            <a:gdLst>
              <a:gd name="connsiteX0" fmla="*/ 256434 w 512959"/>
              <a:gd name="connsiteY0" fmla="*/ 356856 h 512893"/>
              <a:gd name="connsiteX1" fmla="*/ 356773 w 512959"/>
              <a:gd name="connsiteY1" fmla="*/ 256493 h 512893"/>
              <a:gd name="connsiteX2" fmla="*/ 256434 w 512959"/>
              <a:gd name="connsiteY2" fmla="*/ 156130 h 512893"/>
              <a:gd name="connsiteX3" fmla="*/ 156094 w 512959"/>
              <a:gd name="connsiteY3" fmla="*/ 256493 h 512893"/>
              <a:gd name="connsiteX4" fmla="*/ 256434 w 512959"/>
              <a:gd name="connsiteY4" fmla="*/ 356856 h 512893"/>
              <a:gd name="connsiteX5" fmla="*/ 433113 w 512959"/>
              <a:gd name="connsiteY5" fmla="*/ 149760 h 512893"/>
              <a:gd name="connsiteX6" fmla="*/ 432282 w 512959"/>
              <a:gd name="connsiteY6" fmla="*/ 183737 h 512893"/>
              <a:gd name="connsiteX7" fmla="*/ 456928 w 512959"/>
              <a:gd name="connsiteY7" fmla="*/ 207097 h 512893"/>
              <a:gd name="connsiteX8" fmla="*/ 485175 w 512959"/>
              <a:gd name="connsiteY8" fmla="*/ 217161 h 512893"/>
              <a:gd name="connsiteX9" fmla="*/ 512960 w 512959"/>
              <a:gd name="connsiteY9" fmla="*/ 256586 h 512893"/>
              <a:gd name="connsiteX10" fmla="*/ 485175 w 512959"/>
              <a:gd name="connsiteY10" fmla="*/ 296011 h 512893"/>
              <a:gd name="connsiteX11" fmla="*/ 456928 w 512959"/>
              <a:gd name="connsiteY11" fmla="*/ 306074 h 512893"/>
              <a:gd name="connsiteX12" fmla="*/ 432282 w 512959"/>
              <a:gd name="connsiteY12" fmla="*/ 329434 h 512893"/>
              <a:gd name="connsiteX13" fmla="*/ 433113 w 512959"/>
              <a:gd name="connsiteY13" fmla="*/ 363411 h 512893"/>
              <a:gd name="connsiteX14" fmla="*/ 446036 w 512959"/>
              <a:gd name="connsiteY14" fmla="*/ 390372 h 512893"/>
              <a:gd name="connsiteX15" fmla="*/ 437913 w 512959"/>
              <a:gd name="connsiteY15" fmla="*/ 437922 h 512893"/>
              <a:gd name="connsiteX16" fmla="*/ 390374 w 512959"/>
              <a:gd name="connsiteY16" fmla="*/ 446047 h 512893"/>
              <a:gd name="connsiteX17" fmla="*/ 363327 w 512959"/>
              <a:gd name="connsiteY17" fmla="*/ 433213 h 512893"/>
              <a:gd name="connsiteX18" fmla="*/ 329358 w 512959"/>
              <a:gd name="connsiteY18" fmla="*/ 432290 h 512893"/>
              <a:gd name="connsiteX19" fmla="*/ 306004 w 512959"/>
              <a:gd name="connsiteY19" fmla="*/ 456942 h 512893"/>
              <a:gd name="connsiteX20" fmla="*/ 295942 w 512959"/>
              <a:gd name="connsiteY20" fmla="*/ 485103 h 512893"/>
              <a:gd name="connsiteX21" fmla="*/ 256526 w 512959"/>
              <a:gd name="connsiteY21" fmla="*/ 512894 h 512893"/>
              <a:gd name="connsiteX22" fmla="*/ 217110 w 512959"/>
              <a:gd name="connsiteY22" fmla="*/ 485103 h 512893"/>
              <a:gd name="connsiteX23" fmla="*/ 207049 w 512959"/>
              <a:gd name="connsiteY23" fmla="*/ 456942 h 512893"/>
              <a:gd name="connsiteX24" fmla="*/ 183694 w 512959"/>
              <a:gd name="connsiteY24" fmla="*/ 432290 h 512893"/>
              <a:gd name="connsiteX25" fmla="*/ 149725 w 512959"/>
              <a:gd name="connsiteY25" fmla="*/ 433213 h 512893"/>
              <a:gd name="connsiteX26" fmla="*/ 122771 w 512959"/>
              <a:gd name="connsiteY26" fmla="*/ 446047 h 512893"/>
              <a:gd name="connsiteX27" fmla="*/ 75139 w 512959"/>
              <a:gd name="connsiteY27" fmla="*/ 437922 h 512893"/>
              <a:gd name="connsiteX28" fmla="*/ 67016 w 512959"/>
              <a:gd name="connsiteY28" fmla="*/ 390280 h 512893"/>
              <a:gd name="connsiteX29" fmla="*/ 79847 w 512959"/>
              <a:gd name="connsiteY29" fmla="*/ 363227 h 512893"/>
              <a:gd name="connsiteX30" fmla="*/ 80678 w 512959"/>
              <a:gd name="connsiteY30" fmla="*/ 329249 h 512893"/>
              <a:gd name="connsiteX31" fmla="*/ 56031 w 512959"/>
              <a:gd name="connsiteY31" fmla="*/ 305890 h 512893"/>
              <a:gd name="connsiteX32" fmla="*/ 27785 w 512959"/>
              <a:gd name="connsiteY32" fmla="*/ 295826 h 512893"/>
              <a:gd name="connsiteX33" fmla="*/ 0 w 512959"/>
              <a:gd name="connsiteY33" fmla="*/ 256401 h 512893"/>
              <a:gd name="connsiteX34" fmla="*/ 27785 w 512959"/>
              <a:gd name="connsiteY34" fmla="*/ 216976 h 512893"/>
              <a:gd name="connsiteX35" fmla="*/ 56031 w 512959"/>
              <a:gd name="connsiteY35" fmla="*/ 206912 h 512893"/>
              <a:gd name="connsiteX36" fmla="*/ 80586 w 512959"/>
              <a:gd name="connsiteY36" fmla="*/ 183552 h 512893"/>
              <a:gd name="connsiteX37" fmla="*/ 79755 w 512959"/>
              <a:gd name="connsiteY37" fmla="*/ 149667 h 512893"/>
              <a:gd name="connsiteX38" fmla="*/ 66924 w 512959"/>
              <a:gd name="connsiteY38" fmla="*/ 122614 h 512893"/>
              <a:gd name="connsiteX39" fmla="*/ 75047 w 512959"/>
              <a:gd name="connsiteY39" fmla="*/ 74972 h 512893"/>
              <a:gd name="connsiteX40" fmla="*/ 122678 w 512959"/>
              <a:gd name="connsiteY40" fmla="*/ 66847 h 512893"/>
              <a:gd name="connsiteX41" fmla="*/ 149725 w 512959"/>
              <a:gd name="connsiteY41" fmla="*/ 79681 h 512893"/>
              <a:gd name="connsiteX42" fmla="*/ 183602 w 512959"/>
              <a:gd name="connsiteY42" fmla="*/ 80512 h 512893"/>
              <a:gd name="connsiteX43" fmla="*/ 206956 w 512959"/>
              <a:gd name="connsiteY43" fmla="*/ 55952 h 512893"/>
              <a:gd name="connsiteX44" fmla="*/ 217018 w 512959"/>
              <a:gd name="connsiteY44" fmla="*/ 27791 h 512893"/>
              <a:gd name="connsiteX45" fmla="*/ 256434 w 512959"/>
              <a:gd name="connsiteY45" fmla="*/ 0 h 512893"/>
              <a:gd name="connsiteX46" fmla="*/ 295850 w 512959"/>
              <a:gd name="connsiteY46" fmla="*/ 27791 h 512893"/>
              <a:gd name="connsiteX47" fmla="*/ 305911 w 512959"/>
              <a:gd name="connsiteY47" fmla="*/ 55952 h 512893"/>
              <a:gd name="connsiteX48" fmla="*/ 329265 w 512959"/>
              <a:gd name="connsiteY48" fmla="*/ 80604 h 512893"/>
              <a:gd name="connsiteX49" fmla="*/ 363235 w 512959"/>
              <a:gd name="connsiteY49" fmla="*/ 79773 h 512893"/>
              <a:gd name="connsiteX50" fmla="*/ 390282 w 512959"/>
              <a:gd name="connsiteY50" fmla="*/ 66847 h 512893"/>
              <a:gd name="connsiteX51" fmla="*/ 437821 w 512959"/>
              <a:gd name="connsiteY51" fmla="*/ 74972 h 512893"/>
              <a:gd name="connsiteX52" fmla="*/ 445944 w 512959"/>
              <a:gd name="connsiteY52" fmla="*/ 122522 h 512893"/>
              <a:gd name="connsiteX53" fmla="*/ 433113 w 512959"/>
              <a:gd name="connsiteY53" fmla="*/ 149760 h 512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512959" h="512893">
                <a:moveTo>
                  <a:pt x="256434" y="356856"/>
                </a:moveTo>
                <a:cubicBezTo>
                  <a:pt x="311819" y="356856"/>
                  <a:pt x="356773" y="311891"/>
                  <a:pt x="356773" y="256493"/>
                </a:cubicBezTo>
                <a:cubicBezTo>
                  <a:pt x="356773" y="201095"/>
                  <a:pt x="311819" y="156130"/>
                  <a:pt x="256434" y="156130"/>
                </a:cubicBezTo>
                <a:cubicBezTo>
                  <a:pt x="201049" y="156130"/>
                  <a:pt x="156094" y="201095"/>
                  <a:pt x="156094" y="256493"/>
                </a:cubicBezTo>
                <a:cubicBezTo>
                  <a:pt x="156094" y="311984"/>
                  <a:pt x="201049" y="356856"/>
                  <a:pt x="256434" y="356856"/>
                </a:cubicBezTo>
                <a:close/>
                <a:moveTo>
                  <a:pt x="433113" y="149760"/>
                </a:moveTo>
                <a:cubicBezTo>
                  <a:pt x="428036" y="160470"/>
                  <a:pt x="427667" y="172750"/>
                  <a:pt x="432282" y="183737"/>
                </a:cubicBezTo>
                <a:cubicBezTo>
                  <a:pt x="436805" y="194632"/>
                  <a:pt x="445759" y="203126"/>
                  <a:pt x="456928" y="207097"/>
                </a:cubicBezTo>
                <a:lnTo>
                  <a:pt x="485175" y="217161"/>
                </a:lnTo>
                <a:cubicBezTo>
                  <a:pt x="501883" y="223070"/>
                  <a:pt x="512960" y="238858"/>
                  <a:pt x="512960" y="256586"/>
                </a:cubicBezTo>
                <a:cubicBezTo>
                  <a:pt x="512960" y="274313"/>
                  <a:pt x="501791" y="290102"/>
                  <a:pt x="485175" y="296011"/>
                </a:cubicBezTo>
                <a:lnTo>
                  <a:pt x="456928" y="306074"/>
                </a:lnTo>
                <a:cubicBezTo>
                  <a:pt x="445759" y="310045"/>
                  <a:pt x="436805" y="318539"/>
                  <a:pt x="432282" y="329434"/>
                </a:cubicBezTo>
                <a:cubicBezTo>
                  <a:pt x="427759" y="340329"/>
                  <a:pt x="428036" y="352701"/>
                  <a:pt x="433113" y="363411"/>
                </a:cubicBezTo>
                <a:lnTo>
                  <a:pt x="446036" y="390372"/>
                </a:lnTo>
                <a:cubicBezTo>
                  <a:pt x="453698" y="406345"/>
                  <a:pt x="450375" y="425457"/>
                  <a:pt x="437913" y="437922"/>
                </a:cubicBezTo>
                <a:cubicBezTo>
                  <a:pt x="425359" y="450479"/>
                  <a:pt x="406343" y="453711"/>
                  <a:pt x="390374" y="446047"/>
                </a:cubicBezTo>
                <a:lnTo>
                  <a:pt x="363327" y="433213"/>
                </a:lnTo>
                <a:cubicBezTo>
                  <a:pt x="352620" y="428135"/>
                  <a:pt x="340343" y="427858"/>
                  <a:pt x="329358" y="432290"/>
                </a:cubicBezTo>
                <a:cubicBezTo>
                  <a:pt x="318465" y="436814"/>
                  <a:pt x="309973" y="445770"/>
                  <a:pt x="306004" y="456942"/>
                </a:cubicBezTo>
                <a:lnTo>
                  <a:pt x="295942" y="485103"/>
                </a:lnTo>
                <a:cubicBezTo>
                  <a:pt x="290034" y="501815"/>
                  <a:pt x="274249" y="512894"/>
                  <a:pt x="256526" y="512894"/>
                </a:cubicBezTo>
                <a:cubicBezTo>
                  <a:pt x="238895" y="512894"/>
                  <a:pt x="223110" y="501722"/>
                  <a:pt x="217110" y="485103"/>
                </a:cubicBezTo>
                <a:lnTo>
                  <a:pt x="207049" y="456942"/>
                </a:lnTo>
                <a:cubicBezTo>
                  <a:pt x="203079" y="445770"/>
                  <a:pt x="194587" y="436814"/>
                  <a:pt x="183694" y="432290"/>
                </a:cubicBezTo>
                <a:cubicBezTo>
                  <a:pt x="172802" y="427766"/>
                  <a:pt x="160433" y="428043"/>
                  <a:pt x="149725" y="433213"/>
                </a:cubicBezTo>
                <a:lnTo>
                  <a:pt x="122771" y="446047"/>
                </a:lnTo>
                <a:cubicBezTo>
                  <a:pt x="106801" y="453711"/>
                  <a:pt x="87693" y="450479"/>
                  <a:pt x="75139" y="437922"/>
                </a:cubicBezTo>
                <a:cubicBezTo>
                  <a:pt x="62585" y="425365"/>
                  <a:pt x="59355" y="406253"/>
                  <a:pt x="67016" y="390280"/>
                </a:cubicBezTo>
                <a:lnTo>
                  <a:pt x="79847" y="363227"/>
                </a:lnTo>
                <a:cubicBezTo>
                  <a:pt x="84924" y="352517"/>
                  <a:pt x="85201" y="340237"/>
                  <a:pt x="80678" y="329249"/>
                </a:cubicBezTo>
                <a:cubicBezTo>
                  <a:pt x="76155" y="318355"/>
                  <a:pt x="67201" y="309860"/>
                  <a:pt x="56031" y="305890"/>
                </a:cubicBezTo>
                <a:lnTo>
                  <a:pt x="27785" y="295826"/>
                </a:lnTo>
                <a:cubicBezTo>
                  <a:pt x="11077" y="289917"/>
                  <a:pt x="0" y="274128"/>
                  <a:pt x="0" y="256401"/>
                </a:cubicBezTo>
                <a:cubicBezTo>
                  <a:pt x="0" y="238674"/>
                  <a:pt x="11169" y="222885"/>
                  <a:pt x="27785" y="216976"/>
                </a:cubicBezTo>
                <a:lnTo>
                  <a:pt x="56031" y="206912"/>
                </a:lnTo>
                <a:cubicBezTo>
                  <a:pt x="67201" y="202942"/>
                  <a:pt x="76062" y="194447"/>
                  <a:pt x="80586" y="183552"/>
                </a:cubicBezTo>
                <a:cubicBezTo>
                  <a:pt x="85109" y="172657"/>
                  <a:pt x="84832" y="160285"/>
                  <a:pt x="79755" y="149667"/>
                </a:cubicBezTo>
                <a:lnTo>
                  <a:pt x="66924" y="122614"/>
                </a:lnTo>
                <a:cubicBezTo>
                  <a:pt x="59262" y="106641"/>
                  <a:pt x="62493" y="87529"/>
                  <a:pt x="75047" y="74972"/>
                </a:cubicBezTo>
                <a:cubicBezTo>
                  <a:pt x="87601" y="62415"/>
                  <a:pt x="106617" y="59184"/>
                  <a:pt x="122678" y="66847"/>
                </a:cubicBezTo>
                <a:lnTo>
                  <a:pt x="149725" y="79681"/>
                </a:lnTo>
                <a:cubicBezTo>
                  <a:pt x="160433" y="84759"/>
                  <a:pt x="172710" y="85036"/>
                  <a:pt x="183602" y="80512"/>
                </a:cubicBezTo>
                <a:cubicBezTo>
                  <a:pt x="194495" y="75988"/>
                  <a:pt x="202987" y="67032"/>
                  <a:pt x="206956" y="55952"/>
                </a:cubicBezTo>
                <a:lnTo>
                  <a:pt x="217018" y="27791"/>
                </a:lnTo>
                <a:cubicBezTo>
                  <a:pt x="222926" y="11172"/>
                  <a:pt x="238711" y="0"/>
                  <a:pt x="256434" y="0"/>
                </a:cubicBezTo>
                <a:cubicBezTo>
                  <a:pt x="274157" y="0"/>
                  <a:pt x="289850" y="11172"/>
                  <a:pt x="295850" y="27791"/>
                </a:cubicBezTo>
                <a:lnTo>
                  <a:pt x="305911" y="55952"/>
                </a:lnTo>
                <a:cubicBezTo>
                  <a:pt x="309881" y="67124"/>
                  <a:pt x="318373" y="76080"/>
                  <a:pt x="329265" y="80604"/>
                </a:cubicBezTo>
                <a:cubicBezTo>
                  <a:pt x="340158" y="85128"/>
                  <a:pt x="352527" y="84851"/>
                  <a:pt x="363235" y="79773"/>
                </a:cubicBezTo>
                <a:lnTo>
                  <a:pt x="390282" y="66847"/>
                </a:lnTo>
                <a:cubicBezTo>
                  <a:pt x="406251" y="59184"/>
                  <a:pt x="425359" y="62508"/>
                  <a:pt x="437821" y="74972"/>
                </a:cubicBezTo>
                <a:cubicBezTo>
                  <a:pt x="450375" y="87529"/>
                  <a:pt x="453605" y="106549"/>
                  <a:pt x="445944" y="122522"/>
                </a:cubicBezTo>
                <a:lnTo>
                  <a:pt x="433113" y="149760"/>
                </a:lnTo>
                <a:close/>
              </a:path>
            </a:pathLst>
          </a:custGeom>
          <a:noFill/>
          <a:ln w="18462" cap="rnd">
            <a:solidFill>
              <a:srgbClr val="BA9C64"/>
            </a:solidFill>
            <a:prstDash val="solid"/>
            <a:round/>
          </a:ln>
        </p:spPr>
        <p:txBody>
          <a:bodyPr rtlCol="0" anchor="ctr"/>
          <a:lstStyle/>
          <a:p>
            <a:endParaRPr lang="en-US"/>
          </a:p>
        </p:txBody>
      </p:sp>
      <p:sp>
        <p:nvSpPr>
          <p:cNvPr id="19" name="Freeform 18">
            <a:extLst>
              <a:ext uri="{FF2B5EF4-FFF2-40B4-BE49-F238E27FC236}">
                <a16:creationId xmlns:a16="http://schemas.microsoft.com/office/drawing/2014/main" id="{5EEFEAF9-6E0F-FE19-A357-ACB5D211D416}"/>
              </a:ext>
            </a:extLst>
          </p:cNvPr>
          <p:cNvSpPr/>
          <p:nvPr userDrawn="1"/>
        </p:nvSpPr>
        <p:spPr>
          <a:xfrm>
            <a:off x="10399355" y="4649224"/>
            <a:ext cx="512707" cy="513010"/>
          </a:xfrm>
          <a:custGeom>
            <a:avLst/>
            <a:gdLst>
              <a:gd name="connsiteX0" fmla="*/ 503267 w 512707"/>
              <a:gd name="connsiteY0" fmla="*/ 456111 h 513010"/>
              <a:gd name="connsiteX1" fmla="*/ 502898 w 512707"/>
              <a:gd name="connsiteY1" fmla="*/ 503199 h 513010"/>
              <a:gd name="connsiteX2" fmla="*/ 455913 w 512707"/>
              <a:gd name="connsiteY2" fmla="*/ 503569 h 513010"/>
              <a:gd name="connsiteX3" fmla="*/ 368958 w 512707"/>
              <a:gd name="connsiteY3" fmla="*/ 416594 h 513010"/>
              <a:gd name="connsiteX4" fmla="*/ 368958 w 512707"/>
              <a:gd name="connsiteY4" fmla="*/ 384925 h 513010"/>
              <a:gd name="connsiteX5" fmla="*/ 384743 w 512707"/>
              <a:gd name="connsiteY5" fmla="*/ 369136 h 513010"/>
              <a:gd name="connsiteX6" fmla="*/ 416405 w 512707"/>
              <a:gd name="connsiteY6" fmla="*/ 369136 h 513010"/>
              <a:gd name="connsiteX7" fmla="*/ 503267 w 512707"/>
              <a:gd name="connsiteY7" fmla="*/ 456111 h 513010"/>
              <a:gd name="connsiteX8" fmla="*/ 324557 w 512707"/>
              <a:gd name="connsiteY8" fmla="*/ 324725 h 513010"/>
              <a:gd name="connsiteX9" fmla="*/ 376712 w 512707"/>
              <a:gd name="connsiteY9" fmla="*/ 376892 h 513010"/>
              <a:gd name="connsiteX10" fmla="*/ 190156 w 512707"/>
              <a:gd name="connsiteY10" fmla="*/ 380400 h 513010"/>
              <a:gd name="connsiteX11" fmla="*/ 380312 w 512707"/>
              <a:gd name="connsiteY11" fmla="*/ 190200 h 513010"/>
              <a:gd name="connsiteX12" fmla="*/ 190156 w 512707"/>
              <a:gd name="connsiteY12" fmla="*/ 0 h 513010"/>
              <a:gd name="connsiteX13" fmla="*/ 0 w 512707"/>
              <a:gd name="connsiteY13" fmla="*/ 190200 h 513010"/>
              <a:gd name="connsiteX14" fmla="*/ 190156 w 512707"/>
              <a:gd name="connsiteY14" fmla="*/ 380400 h 513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12707" h="513010">
                <a:moveTo>
                  <a:pt x="503267" y="456111"/>
                </a:moveTo>
                <a:cubicBezTo>
                  <a:pt x="516006" y="469314"/>
                  <a:pt x="515822" y="490181"/>
                  <a:pt x="502898" y="503199"/>
                </a:cubicBezTo>
                <a:cubicBezTo>
                  <a:pt x="489975" y="516126"/>
                  <a:pt x="469021" y="516310"/>
                  <a:pt x="455913" y="503569"/>
                </a:cubicBezTo>
                <a:lnTo>
                  <a:pt x="368958" y="416594"/>
                </a:lnTo>
                <a:cubicBezTo>
                  <a:pt x="360189" y="407822"/>
                  <a:pt x="360189" y="393696"/>
                  <a:pt x="368958" y="384925"/>
                </a:cubicBezTo>
                <a:lnTo>
                  <a:pt x="384743" y="369136"/>
                </a:lnTo>
                <a:cubicBezTo>
                  <a:pt x="393512" y="360365"/>
                  <a:pt x="407635" y="360365"/>
                  <a:pt x="416405" y="369136"/>
                </a:cubicBezTo>
                <a:lnTo>
                  <a:pt x="503267" y="456111"/>
                </a:lnTo>
                <a:close/>
                <a:moveTo>
                  <a:pt x="324557" y="324725"/>
                </a:moveTo>
                <a:lnTo>
                  <a:pt x="376712" y="376892"/>
                </a:lnTo>
                <a:moveTo>
                  <a:pt x="190156" y="380400"/>
                </a:moveTo>
                <a:cubicBezTo>
                  <a:pt x="295203" y="380400"/>
                  <a:pt x="380312" y="295272"/>
                  <a:pt x="380312" y="190200"/>
                </a:cubicBezTo>
                <a:cubicBezTo>
                  <a:pt x="380312" y="85128"/>
                  <a:pt x="295203" y="0"/>
                  <a:pt x="190156" y="0"/>
                </a:cubicBezTo>
                <a:cubicBezTo>
                  <a:pt x="85108" y="0"/>
                  <a:pt x="0" y="85128"/>
                  <a:pt x="0" y="190200"/>
                </a:cubicBezTo>
                <a:cubicBezTo>
                  <a:pt x="0" y="295272"/>
                  <a:pt x="85108" y="380400"/>
                  <a:pt x="190156" y="380400"/>
                </a:cubicBezTo>
                <a:close/>
              </a:path>
            </a:pathLst>
          </a:custGeom>
          <a:noFill/>
          <a:ln w="18462" cap="rnd">
            <a:solidFill>
              <a:srgbClr val="BA9C64"/>
            </a:solidFill>
            <a:prstDash val="solid"/>
            <a:round/>
          </a:ln>
        </p:spPr>
        <p:txBody>
          <a:bodyPr rtlCol="0" anchor="ctr"/>
          <a:lstStyle/>
          <a:p>
            <a:endParaRPr lang="en-US"/>
          </a:p>
        </p:txBody>
      </p:sp>
      <p:sp>
        <p:nvSpPr>
          <p:cNvPr id="20" name="Freeform 19">
            <a:extLst>
              <a:ext uri="{FF2B5EF4-FFF2-40B4-BE49-F238E27FC236}">
                <a16:creationId xmlns:a16="http://schemas.microsoft.com/office/drawing/2014/main" id="{278D2723-8742-C718-3BE9-275A0E8656B4}"/>
              </a:ext>
            </a:extLst>
          </p:cNvPr>
          <p:cNvSpPr/>
          <p:nvPr userDrawn="1"/>
        </p:nvSpPr>
        <p:spPr>
          <a:xfrm>
            <a:off x="7023355" y="4681531"/>
            <a:ext cx="591791" cy="480678"/>
          </a:xfrm>
          <a:custGeom>
            <a:avLst/>
            <a:gdLst>
              <a:gd name="connsiteX0" fmla="*/ 540375 w 591791"/>
              <a:gd name="connsiteY0" fmla="*/ 143212 h 480678"/>
              <a:gd name="connsiteX1" fmla="*/ 553207 w 591791"/>
              <a:gd name="connsiteY1" fmla="*/ 143212 h 480678"/>
              <a:gd name="connsiteX2" fmla="*/ 591792 w 591791"/>
              <a:gd name="connsiteY2" fmla="*/ 182175 h 480678"/>
              <a:gd name="connsiteX3" fmla="*/ 591792 w 591791"/>
              <a:gd name="connsiteY3" fmla="*/ 208120 h 480678"/>
              <a:gd name="connsiteX4" fmla="*/ 553207 w 591791"/>
              <a:gd name="connsiteY4" fmla="*/ 247084 h 480678"/>
              <a:gd name="connsiteX5" fmla="*/ 540375 w 591791"/>
              <a:gd name="connsiteY5" fmla="*/ 247084 h 480678"/>
              <a:gd name="connsiteX6" fmla="*/ 540375 w 591791"/>
              <a:gd name="connsiteY6" fmla="*/ 25953 h 480678"/>
              <a:gd name="connsiteX7" fmla="*/ 528468 w 591791"/>
              <a:gd name="connsiteY7" fmla="*/ 4071 h 480678"/>
              <a:gd name="connsiteX8" fmla="*/ 503822 w 591791"/>
              <a:gd name="connsiteY8" fmla="*/ 2409 h 480678"/>
              <a:gd name="connsiteX9" fmla="*/ 102924 w 591791"/>
              <a:gd name="connsiteY9" fmla="*/ 91230 h 480678"/>
              <a:gd name="connsiteX10" fmla="*/ 77170 w 591791"/>
              <a:gd name="connsiteY10" fmla="*/ 91230 h 480678"/>
              <a:gd name="connsiteX11" fmla="*/ 0 w 591791"/>
              <a:gd name="connsiteY11" fmla="*/ 169065 h 480678"/>
              <a:gd name="connsiteX12" fmla="*/ 0 w 591791"/>
              <a:gd name="connsiteY12" fmla="*/ 220954 h 480678"/>
              <a:gd name="connsiteX13" fmla="*/ 77170 w 591791"/>
              <a:gd name="connsiteY13" fmla="*/ 298788 h 480678"/>
              <a:gd name="connsiteX14" fmla="*/ 102924 w 591791"/>
              <a:gd name="connsiteY14" fmla="*/ 298788 h 480678"/>
              <a:gd name="connsiteX15" fmla="*/ 503822 w 591791"/>
              <a:gd name="connsiteY15" fmla="*/ 387610 h 480678"/>
              <a:gd name="connsiteX16" fmla="*/ 528468 w 591791"/>
              <a:gd name="connsiteY16" fmla="*/ 385948 h 480678"/>
              <a:gd name="connsiteX17" fmla="*/ 540375 w 591791"/>
              <a:gd name="connsiteY17" fmla="*/ 364066 h 480678"/>
              <a:gd name="connsiteX18" fmla="*/ 540375 w 591791"/>
              <a:gd name="connsiteY18" fmla="*/ 25953 h 480678"/>
              <a:gd name="connsiteX19" fmla="*/ 180095 w 591791"/>
              <a:gd name="connsiteY19" fmla="*/ 88737 h 480678"/>
              <a:gd name="connsiteX20" fmla="*/ 180095 w 591791"/>
              <a:gd name="connsiteY20" fmla="*/ 313377 h 480678"/>
              <a:gd name="connsiteX21" fmla="*/ 283019 w 591791"/>
              <a:gd name="connsiteY21" fmla="*/ 480679 h 480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91791" h="480678">
                <a:moveTo>
                  <a:pt x="540375" y="143212"/>
                </a:moveTo>
                <a:lnTo>
                  <a:pt x="553207" y="143212"/>
                </a:lnTo>
                <a:cubicBezTo>
                  <a:pt x="574530" y="143212"/>
                  <a:pt x="591792" y="160662"/>
                  <a:pt x="591792" y="182175"/>
                </a:cubicBezTo>
                <a:lnTo>
                  <a:pt x="591792" y="208120"/>
                </a:lnTo>
                <a:cubicBezTo>
                  <a:pt x="591792" y="229633"/>
                  <a:pt x="574530" y="247084"/>
                  <a:pt x="553207" y="247084"/>
                </a:cubicBezTo>
                <a:lnTo>
                  <a:pt x="540375" y="247084"/>
                </a:lnTo>
                <a:moveTo>
                  <a:pt x="540375" y="25953"/>
                </a:moveTo>
                <a:cubicBezTo>
                  <a:pt x="540375" y="17089"/>
                  <a:pt x="535852" y="8872"/>
                  <a:pt x="528468" y="4071"/>
                </a:cubicBezTo>
                <a:cubicBezTo>
                  <a:pt x="521083" y="-731"/>
                  <a:pt x="511760" y="-1285"/>
                  <a:pt x="503822" y="2409"/>
                </a:cubicBezTo>
                <a:cubicBezTo>
                  <a:pt x="405143" y="48574"/>
                  <a:pt x="307665" y="90307"/>
                  <a:pt x="102924" y="91230"/>
                </a:cubicBezTo>
                <a:lnTo>
                  <a:pt x="77170" y="91230"/>
                </a:lnTo>
                <a:cubicBezTo>
                  <a:pt x="34524" y="91230"/>
                  <a:pt x="0" y="126131"/>
                  <a:pt x="0" y="169065"/>
                </a:cubicBezTo>
                <a:lnTo>
                  <a:pt x="0" y="220954"/>
                </a:lnTo>
                <a:cubicBezTo>
                  <a:pt x="0" y="263980"/>
                  <a:pt x="34524" y="298788"/>
                  <a:pt x="77170" y="298788"/>
                </a:cubicBezTo>
                <a:lnTo>
                  <a:pt x="102924" y="298788"/>
                </a:lnTo>
                <a:cubicBezTo>
                  <a:pt x="307665" y="299712"/>
                  <a:pt x="405143" y="341445"/>
                  <a:pt x="503822" y="387610"/>
                </a:cubicBezTo>
                <a:cubicBezTo>
                  <a:pt x="511760" y="391303"/>
                  <a:pt x="521083" y="390749"/>
                  <a:pt x="528468" y="385948"/>
                </a:cubicBezTo>
                <a:cubicBezTo>
                  <a:pt x="535852" y="381147"/>
                  <a:pt x="540375" y="372930"/>
                  <a:pt x="540375" y="364066"/>
                </a:cubicBezTo>
                <a:lnTo>
                  <a:pt x="540375" y="25953"/>
                </a:lnTo>
                <a:close/>
                <a:moveTo>
                  <a:pt x="180095" y="88737"/>
                </a:moveTo>
                <a:lnTo>
                  <a:pt x="180095" y="313377"/>
                </a:lnTo>
                <a:cubicBezTo>
                  <a:pt x="180095" y="384379"/>
                  <a:pt x="219972" y="449194"/>
                  <a:pt x="283019" y="480679"/>
                </a:cubicBezTo>
              </a:path>
            </a:pathLst>
          </a:custGeom>
          <a:noFill/>
          <a:ln w="18462" cap="rnd">
            <a:solidFill>
              <a:srgbClr val="BA9C64"/>
            </a:solidFill>
            <a:prstDash val="solid"/>
            <a:round/>
          </a:ln>
        </p:spPr>
        <p:txBody>
          <a:bodyPr rtlCol="0" anchor="ctr"/>
          <a:lstStyle/>
          <a:p>
            <a:endParaRPr lang="en-US"/>
          </a:p>
        </p:txBody>
      </p:sp>
      <p:sp>
        <p:nvSpPr>
          <p:cNvPr id="21" name="Freeform 20">
            <a:extLst>
              <a:ext uri="{FF2B5EF4-FFF2-40B4-BE49-F238E27FC236}">
                <a16:creationId xmlns:a16="http://schemas.microsoft.com/office/drawing/2014/main" id="{FF09E580-2A3F-A598-956C-BFF21150D9F8}"/>
              </a:ext>
            </a:extLst>
          </p:cNvPr>
          <p:cNvSpPr/>
          <p:nvPr userDrawn="1"/>
        </p:nvSpPr>
        <p:spPr>
          <a:xfrm>
            <a:off x="3881072" y="4658918"/>
            <a:ext cx="525698" cy="503291"/>
          </a:xfrm>
          <a:custGeom>
            <a:avLst/>
            <a:gdLst>
              <a:gd name="connsiteX0" fmla="*/ 457021 w 525698"/>
              <a:gd name="connsiteY0" fmla="*/ 388895 h 503291"/>
              <a:gd name="connsiteX1" fmla="*/ 457021 w 525698"/>
              <a:gd name="connsiteY1" fmla="*/ 274498 h 503291"/>
              <a:gd name="connsiteX2" fmla="*/ 434128 w 525698"/>
              <a:gd name="connsiteY2" fmla="*/ 251600 h 503291"/>
              <a:gd name="connsiteX3" fmla="*/ 91386 w 525698"/>
              <a:gd name="connsiteY3" fmla="*/ 251600 h 503291"/>
              <a:gd name="connsiteX4" fmla="*/ 68493 w 525698"/>
              <a:gd name="connsiteY4" fmla="*/ 274498 h 503291"/>
              <a:gd name="connsiteX5" fmla="*/ 68493 w 525698"/>
              <a:gd name="connsiteY5" fmla="*/ 388895 h 503291"/>
              <a:gd name="connsiteX6" fmla="*/ 411328 w 525698"/>
              <a:gd name="connsiteY6" fmla="*/ 411792 h 503291"/>
              <a:gd name="connsiteX7" fmla="*/ 434221 w 525698"/>
              <a:gd name="connsiteY7" fmla="*/ 388895 h 503291"/>
              <a:gd name="connsiteX8" fmla="*/ 502806 w 525698"/>
              <a:gd name="connsiteY8" fmla="*/ 388895 h 503291"/>
              <a:gd name="connsiteX9" fmla="*/ 525698 w 525698"/>
              <a:gd name="connsiteY9" fmla="*/ 411792 h 503291"/>
              <a:gd name="connsiteX10" fmla="*/ 525698 w 525698"/>
              <a:gd name="connsiteY10" fmla="*/ 480394 h 503291"/>
              <a:gd name="connsiteX11" fmla="*/ 502806 w 525698"/>
              <a:gd name="connsiteY11" fmla="*/ 503292 h 503291"/>
              <a:gd name="connsiteX12" fmla="*/ 434221 w 525698"/>
              <a:gd name="connsiteY12" fmla="*/ 503292 h 503291"/>
              <a:gd name="connsiteX13" fmla="*/ 411328 w 525698"/>
              <a:gd name="connsiteY13" fmla="*/ 480394 h 503291"/>
              <a:gd name="connsiteX14" fmla="*/ 411328 w 525698"/>
              <a:gd name="connsiteY14" fmla="*/ 411792 h 503291"/>
              <a:gd name="connsiteX15" fmla="*/ 0 w 525698"/>
              <a:gd name="connsiteY15" fmla="*/ 411792 h 503291"/>
              <a:gd name="connsiteX16" fmla="*/ 22893 w 525698"/>
              <a:gd name="connsiteY16" fmla="*/ 388895 h 503291"/>
              <a:gd name="connsiteX17" fmla="*/ 91478 w 525698"/>
              <a:gd name="connsiteY17" fmla="*/ 388895 h 503291"/>
              <a:gd name="connsiteX18" fmla="*/ 114370 w 525698"/>
              <a:gd name="connsiteY18" fmla="*/ 411792 h 503291"/>
              <a:gd name="connsiteX19" fmla="*/ 114370 w 525698"/>
              <a:gd name="connsiteY19" fmla="*/ 480394 h 503291"/>
              <a:gd name="connsiteX20" fmla="*/ 91478 w 525698"/>
              <a:gd name="connsiteY20" fmla="*/ 503292 h 503291"/>
              <a:gd name="connsiteX21" fmla="*/ 22893 w 525698"/>
              <a:gd name="connsiteY21" fmla="*/ 503292 h 503291"/>
              <a:gd name="connsiteX22" fmla="*/ 0 w 525698"/>
              <a:gd name="connsiteY22" fmla="*/ 480394 h 503291"/>
              <a:gd name="connsiteX23" fmla="*/ 0 w 525698"/>
              <a:gd name="connsiteY23" fmla="*/ 411792 h 503291"/>
              <a:gd name="connsiteX24" fmla="*/ 205664 w 525698"/>
              <a:gd name="connsiteY24" fmla="*/ 411792 h 503291"/>
              <a:gd name="connsiteX25" fmla="*/ 228557 w 525698"/>
              <a:gd name="connsiteY25" fmla="*/ 388895 h 503291"/>
              <a:gd name="connsiteX26" fmla="*/ 297142 w 525698"/>
              <a:gd name="connsiteY26" fmla="*/ 388895 h 503291"/>
              <a:gd name="connsiteX27" fmla="*/ 320034 w 525698"/>
              <a:gd name="connsiteY27" fmla="*/ 411792 h 503291"/>
              <a:gd name="connsiteX28" fmla="*/ 320034 w 525698"/>
              <a:gd name="connsiteY28" fmla="*/ 480394 h 503291"/>
              <a:gd name="connsiteX29" fmla="*/ 297142 w 525698"/>
              <a:gd name="connsiteY29" fmla="*/ 503292 h 503291"/>
              <a:gd name="connsiteX30" fmla="*/ 228557 w 525698"/>
              <a:gd name="connsiteY30" fmla="*/ 503292 h 503291"/>
              <a:gd name="connsiteX31" fmla="*/ 205664 w 525698"/>
              <a:gd name="connsiteY31" fmla="*/ 480394 h 503291"/>
              <a:gd name="connsiteX32" fmla="*/ 205664 w 525698"/>
              <a:gd name="connsiteY32" fmla="*/ 411792 h 503291"/>
              <a:gd name="connsiteX33" fmla="*/ 91386 w 525698"/>
              <a:gd name="connsiteY33" fmla="*/ 22898 h 503291"/>
              <a:gd name="connsiteX34" fmla="*/ 114278 w 525698"/>
              <a:gd name="connsiteY34" fmla="*/ 0 h 503291"/>
              <a:gd name="connsiteX35" fmla="*/ 411328 w 525698"/>
              <a:gd name="connsiteY35" fmla="*/ 0 h 503291"/>
              <a:gd name="connsiteX36" fmla="*/ 434221 w 525698"/>
              <a:gd name="connsiteY36" fmla="*/ 22898 h 503291"/>
              <a:gd name="connsiteX37" fmla="*/ 434221 w 525698"/>
              <a:gd name="connsiteY37" fmla="*/ 68694 h 503291"/>
              <a:gd name="connsiteX38" fmla="*/ 411328 w 525698"/>
              <a:gd name="connsiteY38" fmla="*/ 91592 h 503291"/>
              <a:gd name="connsiteX39" fmla="*/ 114278 w 525698"/>
              <a:gd name="connsiteY39" fmla="*/ 91592 h 503291"/>
              <a:gd name="connsiteX40" fmla="*/ 91386 w 525698"/>
              <a:gd name="connsiteY40" fmla="*/ 68694 h 503291"/>
              <a:gd name="connsiteX41" fmla="*/ 91386 w 525698"/>
              <a:gd name="connsiteY41" fmla="*/ 22898 h 503291"/>
              <a:gd name="connsiteX42" fmla="*/ 262803 w 525698"/>
              <a:gd name="connsiteY42" fmla="*/ 91499 h 503291"/>
              <a:gd name="connsiteX43" fmla="*/ 262803 w 525698"/>
              <a:gd name="connsiteY43" fmla="*/ 388895 h 503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525698" h="503291">
                <a:moveTo>
                  <a:pt x="457021" y="388895"/>
                </a:moveTo>
                <a:lnTo>
                  <a:pt x="457021" y="274498"/>
                </a:lnTo>
                <a:cubicBezTo>
                  <a:pt x="457021" y="261848"/>
                  <a:pt x="446774" y="251600"/>
                  <a:pt x="434128" y="251600"/>
                </a:cubicBezTo>
                <a:lnTo>
                  <a:pt x="91386" y="251600"/>
                </a:lnTo>
                <a:cubicBezTo>
                  <a:pt x="78739" y="251600"/>
                  <a:pt x="68493" y="261848"/>
                  <a:pt x="68493" y="274498"/>
                </a:cubicBezTo>
                <a:lnTo>
                  <a:pt x="68493" y="388895"/>
                </a:lnTo>
                <a:moveTo>
                  <a:pt x="411328" y="411792"/>
                </a:moveTo>
                <a:cubicBezTo>
                  <a:pt x="411328" y="399143"/>
                  <a:pt x="421574" y="388895"/>
                  <a:pt x="434221" y="388895"/>
                </a:cubicBezTo>
                <a:lnTo>
                  <a:pt x="502806" y="388895"/>
                </a:lnTo>
                <a:cubicBezTo>
                  <a:pt x="515452" y="388895"/>
                  <a:pt x="525698" y="399143"/>
                  <a:pt x="525698" y="411792"/>
                </a:cubicBezTo>
                <a:lnTo>
                  <a:pt x="525698" y="480394"/>
                </a:lnTo>
                <a:cubicBezTo>
                  <a:pt x="525698" y="493043"/>
                  <a:pt x="515452" y="503292"/>
                  <a:pt x="502806" y="503292"/>
                </a:cubicBezTo>
                <a:lnTo>
                  <a:pt x="434221" y="503292"/>
                </a:lnTo>
                <a:cubicBezTo>
                  <a:pt x="421574" y="503292"/>
                  <a:pt x="411328" y="493043"/>
                  <a:pt x="411328" y="480394"/>
                </a:cubicBezTo>
                <a:lnTo>
                  <a:pt x="411328" y="411792"/>
                </a:lnTo>
                <a:close/>
                <a:moveTo>
                  <a:pt x="0" y="411792"/>
                </a:moveTo>
                <a:cubicBezTo>
                  <a:pt x="0" y="399143"/>
                  <a:pt x="10246" y="388895"/>
                  <a:pt x="22893" y="388895"/>
                </a:cubicBezTo>
                <a:lnTo>
                  <a:pt x="91478" y="388895"/>
                </a:lnTo>
                <a:cubicBezTo>
                  <a:pt x="104124" y="388895"/>
                  <a:pt x="114370" y="399143"/>
                  <a:pt x="114370" y="411792"/>
                </a:cubicBezTo>
                <a:lnTo>
                  <a:pt x="114370" y="480394"/>
                </a:lnTo>
                <a:cubicBezTo>
                  <a:pt x="114370" y="493043"/>
                  <a:pt x="104124" y="503292"/>
                  <a:pt x="91478" y="503292"/>
                </a:cubicBezTo>
                <a:lnTo>
                  <a:pt x="22893" y="503292"/>
                </a:lnTo>
                <a:cubicBezTo>
                  <a:pt x="10246" y="503292"/>
                  <a:pt x="0" y="493043"/>
                  <a:pt x="0" y="480394"/>
                </a:cubicBezTo>
                <a:lnTo>
                  <a:pt x="0" y="411792"/>
                </a:lnTo>
                <a:close/>
                <a:moveTo>
                  <a:pt x="205664" y="411792"/>
                </a:moveTo>
                <a:cubicBezTo>
                  <a:pt x="205664" y="399143"/>
                  <a:pt x="215910" y="388895"/>
                  <a:pt x="228557" y="388895"/>
                </a:cubicBezTo>
                <a:lnTo>
                  <a:pt x="297142" y="388895"/>
                </a:lnTo>
                <a:cubicBezTo>
                  <a:pt x="309788" y="388895"/>
                  <a:pt x="320034" y="399143"/>
                  <a:pt x="320034" y="411792"/>
                </a:cubicBezTo>
                <a:lnTo>
                  <a:pt x="320034" y="480394"/>
                </a:lnTo>
                <a:cubicBezTo>
                  <a:pt x="320034" y="493043"/>
                  <a:pt x="309788" y="503292"/>
                  <a:pt x="297142" y="503292"/>
                </a:cubicBezTo>
                <a:lnTo>
                  <a:pt x="228557" y="503292"/>
                </a:lnTo>
                <a:cubicBezTo>
                  <a:pt x="215910" y="503292"/>
                  <a:pt x="205664" y="493043"/>
                  <a:pt x="205664" y="480394"/>
                </a:cubicBezTo>
                <a:lnTo>
                  <a:pt x="205664" y="411792"/>
                </a:lnTo>
                <a:close/>
                <a:moveTo>
                  <a:pt x="91386" y="22898"/>
                </a:moveTo>
                <a:cubicBezTo>
                  <a:pt x="91386" y="10249"/>
                  <a:pt x="101632" y="0"/>
                  <a:pt x="114278" y="0"/>
                </a:cubicBezTo>
                <a:lnTo>
                  <a:pt x="411328" y="0"/>
                </a:lnTo>
                <a:cubicBezTo>
                  <a:pt x="423974" y="0"/>
                  <a:pt x="434221" y="10249"/>
                  <a:pt x="434221" y="22898"/>
                </a:cubicBezTo>
                <a:lnTo>
                  <a:pt x="434221" y="68694"/>
                </a:lnTo>
                <a:cubicBezTo>
                  <a:pt x="434221" y="81343"/>
                  <a:pt x="423974" y="91592"/>
                  <a:pt x="411328" y="91592"/>
                </a:cubicBezTo>
                <a:lnTo>
                  <a:pt x="114278" y="91592"/>
                </a:lnTo>
                <a:cubicBezTo>
                  <a:pt x="101632" y="91592"/>
                  <a:pt x="91386" y="81343"/>
                  <a:pt x="91386" y="68694"/>
                </a:cubicBezTo>
                <a:lnTo>
                  <a:pt x="91386" y="22898"/>
                </a:lnTo>
                <a:close/>
                <a:moveTo>
                  <a:pt x="262803" y="91499"/>
                </a:moveTo>
                <a:lnTo>
                  <a:pt x="262803" y="388895"/>
                </a:lnTo>
              </a:path>
            </a:pathLst>
          </a:custGeom>
          <a:noFill/>
          <a:ln w="18462" cap="rnd">
            <a:solidFill>
              <a:srgbClr val="BA9C64"/>
            </a:solidFill>
            <a:prstDash val="solid"/>
            <a:round/>
          </a:ln>
        </p:spPr>
        <p:txBody>
          <a:bodyPr rtlCol="0" anchor="ctr"/>
          <a:lstStyle/>
          <a:p>
            <a:endParaRPr lang="en-US"/>
          </a:p>
        </p:txBody>
      </p:sp>
      <p:pic>
        <p:nvPicPr>
          <p:cNvPr id="23" name="Picture 22" descr="A black and white sign with white text&#10;&#10;Description automatically generated">
            <a:extLst>
              <a:ext uri="{FF2B5EF4-FFF2-40B4-BE49-F238E27FC236}">
                <a16:creationId xmlns:a16="http://schemas.microsoft.com/office/drawing/2014/main" id="{93C404AE-FDDE-605B-C524-18020977DC6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34369" y="506736"/>
            <a:ext cx="1557638" cy="408561"/>
          </a:xfrm>
          <a:prstGeom prst="rect">
            <a:avLst/>
          </a:prstGeom>
        </p:spPr>
      </p:pic>
      <p:pic>
        <p:nvPicPr>
          <p:cNvPr id="24" name="Picture 23" descr="A white letter on a black background&#10;&#10;Description automatically generated">
            <a:extLst>
              <a:ext uri="{FF2B5EF4-FFF2-40B4-BE49-F238E27FC236}">
                <a16:creationId xmlns:a16="http://schemas.microsoft.com/office/drawing/2014/main" id="{B5C51FB7-B8A7-E916-17CB-9198F2E65386}"/>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323881" y="450287"/>
            <a:ext cx="2233749" cy="215760"/>
          </a:xfrm>
          <a:prstGeom prst="rect">
            <a:avLst/>
          </a:prstGeom>
        </p:spPr>
      </p:pic>
      <p:sp>
        <p:nvSpPr>
          <p:cNvPr id="25" name="Title 1">
            <a:extLst>
              <a:ext uri="{FF2B5EF4-FFF2-40B4-BE49-F238E27FC236}">
                <a16:creationId xmlns:a16="http://schemas.microsoft.com/office/drawing/2014/main" id="{029045E1-F979-F35B-57E3-2DC7DF7E6577}"/>
              </a:ext>
            </a:extLst>
          </p:cNvPr>
          <p:cNvSpPr>
            <a:spLocks noGrp="1"/>
          </p:cNvSpPr>
          <p:nvPr>
            <p:ph type="title" hasCustomPrompt="1"/>
          </p:nvPr>
        </p:nvSpPr>
        <p:spPr>
          <a:xfrm>
            <a:off x="634369" y="1393195"/>
            <a:ext cx="10923261" cy="1010723"/>
          </a:xfrm>
          <a:prstGeom prst="rect">
            <a:avLst/>
          </a:prstGeom>
        </p:spPr>
        <p:txBody>
          <a:bodyPr lIns="0" tIns="0" rIns="0" bIns="0" anchor="t" anchorCtr="0">
            <a:normAutofit/>
          </a:bodyPr>
          <a:lstStyle>
            <a:lvl1pPr>
              <a:lnSpc>
                <a:spcPct val="100000"/>
              </a:lnSpc>
              <a:defRPr sz="3200" b="1" spc="300">
                <a:solidFill>
                  <a:schemeClr val="bg1"/>
                </a:solidFill>
              </a:defRPr>
            </a:lvl1pPr>
          </a:lstStyle>
          <a:p>
            <a:r>
              <a:rPr lang="en-GB" dirty="0"/>
              <a:t>WHAT I’LL LEARN AND BRING BACK </a:t>
            </a:r>
            <a:br>
              <a:rPr lang="en-GB" dirty="0"/>
            </a:br>
            <a:r>
              <a:rPr lang="en-GB" dirty="0"/>
              <a:t>TO [ORGANISATION]</a:t>
            </a:r>
            <a:endParaRPr lang="en-US" dirty="0"/>
          </a:p>
        </p:txBody>
      </p:sp>
      <p:grpSp>
        <p:nvGrpSpPr>
          <p:cNvPr id="37" name="Group 36">
            <a:extLst>
              <a:ext uri="{FF2B5EF4-FFF2-40B4-BE49-F238E27FC236}">
                <a16:creationId xmlns:a16="http://schemas.microsoft.com/office/drawing/2014/main" id="{1F2444D8-3F08-9C2D-1AF8-01C12B05842C}"/>
              </a:ext>
            </a:extLst>
          </p:cNvPr>
          <p:cNvGrpSpPr/>
          <p:nvPr userDrawn="1"/>
        </p:nvGrpSpPr>
        <p:grpSpPr>
          <a:xfrm>
            <a:off x="634369" y="5380386"/>
            <a:ext cx="11386646" cy="923330"/>
            <a:chOff x="634369" y="5541484"/>
            <a:chExt cx="14415867" cy="923330"/>
          </a:xfrm>
        </p:grpSpPr>
        <p:sp>
          <p:nvSpPr>
            <p:cNvPr id="30" name="TextBox 29">
              <a:extLst>
                <a:ext uri="{FF2B5EF4-FFF2-40B4-BE49-F238E27FC236}">
                  <a16:creationId xmlns:a16="http://schemas.microsoft.com/office/drawing/2014/main" id="{952CC4B6-1BEB-3128-AEC6-4646885BC074}"/>
                </a:ext>
              </a:extLst>
            </p:cNvPr>
            <p:cNvSpPr txBox="1"/>
            <p:nvPr userDrawn="1"/>
          </p:nvSpPr>
          <p:spPr>
            <a:xfrm>
              <a:off x="634369" y="5541484"/>
              <a:ext cx="2053075" cy="692497"/>
            </a:xfrm>
            <a:prstGeom prst="rect">
              <a:avLst/>
            </a:prstGeom>
            <a:noFill/>
          </p:spPr>
          <p:txBody>
            <a:bodyPr wrap="square" lIns="0" tIns="0" rIns="0" bIns="0">
              <a:spAutoFit/>
            </a:bodyPr>
            <a:lstStyle/>
            <a:p>
              <a:pPr>
                <a:lnSpc>
                  <a:spcPct val="100000"/>
                </a:lnSpc>
              </a:pPr>
              <a:r>
                <a:rPr lang="en-AU" sz="1500" dirty="0">
                  <a:effectLst/>
                  <a:latin typeface="Arial" panose="020B0604020202020204" pitchFamily="34" charset="0"/>
                </a:rPr>
                <a:t>Expert </a:t>
              </a:r>
              <a:br>
                <a:rPr lang="en-AU" sz="1500" dirty="0">
                  <a:effectLst/>
                  <a:latin typeface="Arial" panose="020B0604020202020204" pitchFamily="34" charset="0"/>
                </a:rPr>
              </a:br>
              <a:r>
                <a:rPr lang="en-AU" sz="1500" dirty="0">
                  <a:effectLst/>
                  <a:latin typeface="Arial" panose="020B0604020202020204" pitchFamily="34" charset="0"/>
                </a:rPr>
                <a:t>operations </a:t>
              </a:r>
              <a:br>
                <a:rPr lang="en-AU" sz="1500" dirty="0">
                  <a:effectLst/>
                  <a:latin typeface="Arial" panose="020B0604020202020204" pitchFamily="34" charset="0"/>
                </a:rPr>
              </a:br>
              <a:r>
                <a:rPr lang="en-AU" sz="1500" dirty="0">
                  <a:effectLst/>
                  <a:latin typeface="Arial" panose="020B0604020202020204" pitchFamily="34" charset="0"/>
                </a:rPr>
                <a:t>design</a:t>
              </a:r>
            </a:p>
          </p:txBody>
        </p:sp>
        <p:sp>
          <p:nvSpPr>
            <p:cNvPr id="31" name="TextBox 30">
              <a:extLst>
                <a:ext uri="{FF2B5EF4-FFF2-40B4-BE49-F238E27FC236}">
                  <a16:creationId xmlns:a16="http://schemas.microsoft.com/office/drawing/2014/main" id="{935F0D80-9111-62A7-288D-613E02FFB7E5}"/>
                </a:ext>
              </a:extLst>
            </p:cNvPr>
            <p:cNvSpPr txBox="1"/>
            <p:nvPr userDrawn="1"/>
          </p:nvSpPr>
          <p:spPr>
            <a:xfrm>
              <a:off x="2687444" y="5541484"/>
              <a:ext cx="2053075" cy="692497"/>
            </a:xfrm>
            <a:prstGeom prst="rect">
              <a:avLst/>
            </a:prstGeom>
            <a:noFill/>
          </p:spPr>
          <p:txBody>
            <a:bodyPr wrap="square" lIns="0" tIns="0" rIns="0" bIns="0">
              <a:spAutoFit/>
            </a:bodyPr>
            <a:lstStyle/>
            <a:p>
              <a:pPr>
                <a:lnSpc>
                  <a:spcPct val="100000"/>
                </a:lnSpc>
              </a:pPr>
              <a:r>
                <a:rPr lang="en-AU" sz="1500" dirty="0">
                  <a:effectLst/>
                  <a:latin typeface="Arial" panose="020B0604020202020204" pitchFamily="34" charset="0"/>
                </a:rPr>
                <a:t>Innovative leadership </a:t>
              </a:r>
              <a:br>
                <a:rPr lang="en-AU" sz="1500" dirty="0">
                  <a:effectLst/>
                  <a:latin typeface="Arial" panose="020B0604020202020204" pitchFamily="34" charset="0"/>
                </a:rPr>
              </a:br>
              <a:r>
                <a:rPr lang="en-AU" sz="1500" dirty="0">
                  <a:effectLst/>
                  <a:latin typeface="Arial" panose="020B0604020202020204" pitchFamily="34" charset="0"/>
                </a:rPr>
                <a:t>skills</a:t>
              </a:r>
            </a:p>
          </p:txBody>
        </p:sp>
        <p:sp>
          <p:nvSpPr>
            <p:cNvPr id="32" name="TextBox 31">
              <a:extLst>
                <a:ext uri="{FF2B5EF4-FFF2-40B4-BE49-F238E27FC236}">
                  <a16:creationId xmlns:a16="http://schemas.microsoft.com/office/drawing/2014/main" id="{7CAF96F4-1BF2-B4F3-A0BA-272E9E606845}"/>
                </a:ext>
              </a:extLst>
            </p:cNvPr>
            <p:cNvSpPr txBox="1"/>
            <p:nvPr userDrawn="1"/>
          </p:nvSpPr>
          <p:spPr>
            <a:xfrm>
              <a:off x="4784861" y="5541484"/>
              <a:ext cx="2053075" cy="692497"/>
            </a:xfrm>
            <a:prstGeom prst="rect">
              <a:avLst/>
            </a:prstGeom>
            <a:noFill/>
          </p:spPr>
          <p:txBody>
            <a:bodyPr wrap="square" lIns="0" tIns="0" rIns="0" bIns="0">
              <a:spAutoFit/>
            </a:bodyPr>
            <a:lstStyle/>
            <a:p>
              <a:pPr>
                <a:lnSpc>
                  <a:spcPct val="100000"/>
                </a:lnSpc>
              </a:pPr>
              <a:r>
                <a:rPr lang="en-AU" sz="1500" dirty="0">
                  <a:effectLst/>
                  <a:latin typeface="Arial" panose="020B0604020202020204" pitchFamily="34" charset="0"/>
                </a:rPr>
                <a:t>Sophisticated management frameworks</a:t>
              </a:r>
            </a:p>
          </p:txBody>
        </p:sp>
        <p:sp>
          <p:nvSpPr>
            <p:cNvPr id="33" name="TextBox 32">
              <a:extLst>
                <a:ext uri="{FF2B5EF4-FFF2-40B4-BE49-F238E27FC236}">
                  <a16:creationId xmlns:a16="http://schemas.microsoft.com/office/drawing/2014/main" id="{0A0E3924-1BFA-78F8-BEA1-05CC381AE820}"/>
                </a:ext>
              </a:extLst>
            </p:cNvPr>
            <p:cNvSpPr txBox="1"/>
            <p:nvPr userDrawn="1"/>
          </p:nvSpPr>
          <p:spPr>
            <a:xfrm>
              <a:off x="6837936" y="5541484"/>
              <a:ext cx="2053075" cy="692497"/>
            </a:xfrm>
            <a:prstGeom prst="rect">
              <a:avLst/>
            </a:prstGeom>
            <a:noFill/>
          </p:spPr>
          <p:txBody>
            <a:bodyPr wrap="square" lIns="0" tIns="0" rIns="0" bIns="0">
              <a:spAutoFit/>
            </a:bodyPr>
            <a:lstStyle/>
            <a:p>
              <a:pPr>
                <a:lnSpc>
                  <a:spcPct val="100000"/>
                </a:lnSpc>
              </a:pPr>
              <a:r>
                <a:rPr lang="en-AU" sz="1500" dirty="0">
                  <a:effectLst/>
                  <a:latin typeface="Arial" panose="020B0604020202020204" pitchFamily="34" charset="0"/>
                </a:rPr>
                <a:t>Effective </a:t>
              </a:r>
              <a:br>
                <a:rPr lang="en-AU" sz="1500" dirty="0">
                  <a:effectLst/>
                  <a:latin typeface="Arial" panose="020B0604020202020204" pitchFamily="34" charset="0"/>
                </a:rPr>
              </a:br>
              <a:r>
                <a:rPr lang="en-AU" sz="1500" dirty="0">
                  <a:effectLst/>
                  <a:latin typeface="Arial" panose="020B0604020202020204" pitchFamily="34" charset="0"/>
                </a:rPr>
                <a:t>financial </a:t>
              </a:r>
              <a:br>
                <a:rPr lang="en-AU" sz="1500" dirty="0">
                  <a:effectLst/>
                  <a:latin typeface="Arial" panose="020B0604020202020204" pitchFamily="34" charset="0"/>
                </a:rPr>
              </a:br>
              <a:r>
                <a:rPr lang="en-AU" sz="1500" dirty="0">
                  <a:effectLst/>
                  <a:latin typeface="Arial" panose="020B0604020202020204" pitchFamily="34" charset="0"/>
                </a:rPr>
                <a:t>literacy</a:t>
              </a:r>
            </a:p>
          </p:txBody>
        </p:sp>
        <p:sp>
          <p:nvSpPr>
            <p:cNvPr id="34" name="TextBox 33">
              <a:extLst>
                <a:ext uri="{FF2B5EF4-FFF2-40B4-BE49-F238E27FC236}">
                  <a16:creationId xmlns:a16="http://schemas.microsoft.com/office/drawing/2014/main" id="{29C1885E-900E-9EFA-F084-5476224B44D9}"/>
                </a:ext>
              </a:extLst>
            </p:cNvPr>
            <p:cNvSpPr txBox="1"/>
            <p:nvPr userDrawn="1"/>
          </p:nvSpPr>
          <p:spPr>
            <a:xfrm>
              <a:off x="8725631" y="5541484"/>
              <a:ext cx="2053075" cy="692497"/>
            </a:xfrm>
            <a:prstGeom prst="rect">
              <a:avLst/>
            </a:prstGeom>
            <a:noFill/>
          </p:spPr>
          <p:txBody>
            <a:bodyPr wrap="square" lIns="0" tIns="0" rIns="0" bIns="0">
              <a:spAutoFit/>
            </a:bodyPr>
            <a:lstStyle/>
            <a:p>
              <a:pPr>
                <a:lnSpc>
                  <a:spcPct val="100000"/>
                </a:lnSpc>
              </a:pPr>
              <a:r>
                <a:rPr lang="en-AU" sz="1500" dirty="0">
                  <a:effectLst/>
                  <a:latin typeface="Arial" panose="020B0604020202020204" pitchFamily="34" charset="0"/>
                </a:rPr>
                <a:t>Practical marketing management</a:t>
              </a:r>
            </a:p>
          </p:txBody>
        </p:sp>
        <p:sp>
          <p:nvSpPr>
            <p:cNvPr id="35" name="TextBox 34">
              <a:extLst>
                <a:ext uri="{FF2B5EF4-FFF2-40B4-BE49-F238E27FC236}">
                  <a16:creationId xmlns:a16="http://schemas.microsoft.com/office/drawing/2014/main" id="{1491E9E6-94E2-2DFA-A8EA-8F640CAB50F6}"/>
                </a:ext>
              </a:extLst>
            </p:cNvPr>
            <p:cNvSpPr txBox="1"/>
            <p:nvPr userDrawn="1"/>
          </p:nvSpPr>
          <p:spPr>
            <a:xfrm>
              <a:off x="10783441" y="5541484"/>
              <a:ext cx="2053075" cy="923330"/>
            </a:xfrm>
            <a:prstGeom prst="rect">
              <a:avLst/>
            </a:prstGeom>
            <a:noFill/>
          </p:spPr>
          <p:txBody>
            <a:bodyPr wrap="square" lIns="0" tIns="0" rIns="0" bIns="0">
              <a:spAutoFit/>
            </a:bodyPr>
            <a:lstStyle/>
            <a:p>
              <a:pPr>
                <a:lnSpc>
                  <a:spcPct val="100000"/>
                </a:lnSpc>
              </a:pPr>
              <a:r>
                <a:rPr lang="en-AU" sz="1500" dirty="0">
                  <a:effectLst/>
                  <a:latin typeface="Arial" panose="020B0604020202020204" pitchFamily="34" charset="0"/>
                </a:rPr>
                <a:t>Strategic </a:t>
              </a:r>
              <a:br>
                <a:rPr lang="en-AU" sz="1500" dirty="0">
                  <a:effectLst/>
                  <a:latin typeface="Arial" panose="020B0604020202020204" pitchFamily="34" charset="0"/>
                </a:rPr>
              </a:br>
              <a:r>
                <a:rPr lang="en-AU" sz="1500" dirty="0">
                  <a:effectLst/>
                  <a:latin typeface="Arial" panose="020B0604020202020204" pitchFamily="34" charset="0"/>
                </a:rPr>
                <a:t>human </a:t>
              </a:r>
              <a:br>
                <a:rPr lang="en-AU" sz="1500" dirty="0">
                  <a:effectLst/>
                  <a:latin typeface="Arial" panose="020B0604020202020204" pitchFamily="34" charset="0"/>
                </a:rPr>
              </a:br>
              <a:r>
                <a:rPr lang="en-AU" sz="1500" dirty="0">
                  <a:effectLst/>
                  <a:latin typeface="Arial" panose="020B0604020202020204" pitchFamily="34" charset="0"/>
                </a:rPr>
                <a:t>resources management</a:t>
              </a:r>
            </a:p>
          </p:txBody>
        </p:sp>
        <p:sp>
          <p:nvSpPr>
            <p:cNvPr id="36" name="TextBox 35">
              <a:extLst>
                <a:ext uri="{FF2B5EF4-FFF2-40B4-BE49-F238E27FC236}">
                  <a16:creationId xmlns:a16="http://schemas.microsoft.com/office/drawing/2014/main" id="{D8313673-50B9-CEAA-53B5-721A6E39EAA8}"/>
                </a:ext>
              </a:extLst>
            </p:cNvPr>
            <p:cNvSpPr txBox="1"/>
            <p:nvPr userDrawn="1"/>
          </p:nvSpPr>
          <p:spPr>
            <a:xfrm>
              <a:off x="12997161" y="5541484"/>
              <a:ext cx="2053075" cy="923330"/>
            </a:xfrm>
            <a:prstGeom prst="rect">
              <a:avLst/>
            </a:prstGeom>
            <a:noFill/>
          </p:spPr>
          <p:txBody>
            <a:bodyPr wrap="square" lIns="0" tIns="0" rIns="0" bIns="0">
              <a:spAutoFit/>
            </a:bodyPr>
            <a:lstStyle/>
            <a:p>
              <a:pPr>
                <a:lnSpc>
                  <a:spcPct val="100000"/>
                </a:lnSpc>
              </a:pPr>
              <a:r>
                <a:rPr lang="en-AU" sz="1500" dirty="0">
                  <a:effectLst/>
                  <a:latin typeface="Arial" panose="020B0604020202020204" pitchFamily="34" charset="0"/>
                </a:rPr>
                <a:t>Resourceful accounting </a:t>
              </a:r>
              <a:br>
                <a:rPr lang="en-AU" sz="1500" dirty="0">
                  <a:effectLst/>
                  <a:latin typeface="Arial" panose="020B0604020202020204" pitchFamily="34" charset="0"/>
                </a:rPr>
              </a:br>
              <a:r>
                <a:rPr lang="en-AU" sz="1500" dirty="0">
                  <a:effectLst/>
                  <a:latin typeface="Arial" panose="020B0604020202020204" pitchFamily="34" charset="0"/>
                </a:rPr>
                <a:t>and business analytics</a:t>
              </a:r>
            </a:p>
          </p:txBody>
        </p:sp>
      </p:grpSp>
      <p:sp>
        <p:nvSpPr>
          <p:cNvPr id="39" name="TextBox 38">
            <a:extLst>
              <a:ext uri="{FF2B5EF4-FFF2-40B4-BE49-F238E27FC236}">
                <a16:creationId xmlns:a16="http://schemas.microsoft.com/office/drawing/2014/main" id="{62ACE317-94FF-9E61-4C2D-CD004D944FA7}"/>
              </a:ext>
            </a:extLst>
          </p:cNvPr>
          <p:cNvSpPr txBox="1"/>
          <p:nvPr userDrawn="1"/>
        </p:nvSpPr>
        <p:spPr>
          <a:xfrm>
            <a:off x="623423" y="3455578"/>
            <a:ext cx="7092202" cy="650819"/>
          </a:xfrm>
          <a:prstGeom prst="rect">
            <a:avLst/>
          </a:prstGeom>
          <a:noFill/>
        </p:spPr>
        <p:txBody>
          <a:bodyPr wrap="square" lIns="0" tIns="0" rIns="0" bIns="0">
            <a:spAutoFit/>
          </a:bodyPr>
          <a:lstStyle/>
          <a:p>
            <a:pPr marL="0" lvl="0" indent="0" algn="l" defTabSz="914400" rtl="0" eaLnBrk="1" latinLnBrk="0" hangingPunct="1">
              <a:lnSpc>
                <a:spcPct val="110000"/>
              </a:lnSpc>
              <a:spcBef>
                <a:spcPts val="0"/>
              </a:spcBef>
              <a:spcAft>
                <a:spcPts val="1400"/>
              </a:spcAft>
              <a:buFont typeface="Arial" panose="020B0604020202020204" pitchFamily="34" charset="0"/>
              <a:buNone/>
            </a:pPr>
            <a:r>
              <a:rPr lang="en-AU" sz="2000" kern="1200" dirty="0">
                <a:solidFill>
                  <a:schemeClr val="accent1"/>
                </a:solidFill>
                <a:latin typeface="+mn-lt"/>
                <a:ea typeface="+mn-ea"/>
                <a:cs typeface="+mn-cs"/>
              </a:rPr>
              <a:t>Advanced knowledge and practical frameworks I can apply to all units of our organisation, in addition to these specific skills:</a:t>
            </a:r>
          </a:p>
        </p:txBody>
      </p:sp>
    </p:spTree>
    <p:extLst>
      <p:ext uri="{BB962C8B-B14F-4D97-AF65-F5344CB8AC3E}">
        <p14:creationId xmlns:p14="http://schemas.microsoft.com/office/powerpoint/2010/main" val="34935521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me and cost">
    <p:spTree>
      <p:nvGrpSpPr>
        <p:cNvPr id="1" name=""/>
        <p:cNvGrpSpPr/>
        <p:nvPr/>
      </p:nvGrpSpPr>
      <p:grpSpPr>
        <a:xfrm>
          <a:off x="0" y="0"/>
          <a:ext cx="0" cy="0"/>
          <a:chOff x="0" y="0"/>
          <a:chExt cx="0" cy="0"/>
        </a:xfrm>
      </p:grpSpPr>
      <p:pic>
        <p:nvPicPr>
          <p:cNvPr id="140" name="Picture 139" descr="A purple square with black border&#10;&#10;Description automatically generated">
            <a:extLst>
              <a:ext uri="{FF2B5EF4-FFF2-40B4-BE49-F238E27FC236}">
                <a16:creationId xmlns:a16="http://schemas.microsoft.com/office/drawing/2014/main" id="{50A10577-1C01-0EC5-CFDB-DEF0B804D33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794"/>
          <a:stretch/>
        </p:blipFill>
        <p:spPr>
          <a:xfrm>
            <a:off x="7018503" y="0"/>
            <a:ext cx="5173497" cy="6857997"/>
          </a:xfrm>
          <a:prstGeom prst="rect">
            <a:avLst/>
          </a:prstGeom>
        </p:spPr>
      </p:pic>
      <p:pic>
        <p:nvPicPr>
          <p:cNvPr id="12" name="Picture 11">
            <a:extLst>
              <a:ext uri="{FF2B5EF4-FFF2-40B4-BE49-F238E27FC236}">
                <a16:creationId xmlns:a16="http://schemas.microsoft.com/office/drawing/2014/main" id="{888A1CF6-0076-8CE1-1A6D-E1FF9967324C}"/>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634369" y="506736"/>
            <a:ext cx="1557638" cy="408560"/>
          </a:xfrm>
          <a:prstGeom prst="rect">
            <a:avLst/>
          </a:prstGeom>
        </p:spPr>
      </p:pic>
      <p:sp>
        <p:nvSpPr>
          <p:cNvPr id="108" name="Title 1">
            <a:extLst>
              <a:ext uri="{FF2B5EF4-FFF2-40B4-BE49-F238E27FC236}">
                <a16:creationId xmlns:a16="http://schemas.microsoft.com/office/drawing/2014/main" id="{0B832ED7-D207-AA28-C303-88F5ECBF6AED}"/>
              </a:ext>
            </a:extLst>
          </p:cNvPr>
          <p:cNvSpPr txBox="1">
            <a:spLocks/>
          </p:cNvSpPr>
          <p:nvPr userDrawn="1"/>
        </p:nvSpPr>
        <p:spPr>
          <a:xfrm>
            <a:off x="7736370" y="1404346"/>
            <a:ext cx="1763143" cy="526908"/>
          </a:xfrm>
          <a:prstGeom prst="rect">
            <a:avLst/>
          </a:prstGeom>
        </p:spPr>
        <p:txBody>
          <a:bodyPr lIns="0" tIns="0" rIns="0" bIns="0" anchor="t" anchorCtr="0">
            <a:normAutofit/>
          </a:bodyPr>
          <a:lstStyle>
            <a:lvl1pPr algn="l" defTabSz="914400" rtl="0" eaLnBrk="1" latinLnBrk="0" hangingPunct="1">
              <a:lnSpc>
                <a:spcPct val="100000"/>
              </a:lnSpc>
              <a:spcBef>
                <a:spcPct val="0"/>
              </a:spcBef>
              <a:buNone/>
              <a:defRPr sz="3200" b="1" kern="1200" spc="300">
                <a:solidFill>
                  <a:schemeClr val="accent1"/>
                </a:solidFill>
                <a:latin typeface="+mj-lt"/>
                <a:ea typeface="+mj-ea"/>
                <a:cs typeface="+mj-cs"/>
              </a:defRPr>
            </a:lvl1pPr>
          </a:lstStyle>
          <a:p>
            <a:r>
              <a:rPr lang="en-GB" dirty="0">
                <a:solidFill>
                  <a:schemeClr val="bg2"/>
                </a:solidFill>
              </a:rPr>
              <a:t>COST</a:t>
            </a:r>
            <a:endParaRPr lang="en-US" dirty="0">
              <a:solidFill>
                <a:schemeClr val="bg2"/>
              </a:solidFill>
            </a:endParaRPr>
          </a:p>
        </p:txBody>
      </p:sp>
      <p:pic>
        <p:nvPicPr>
          <p:cNvPr id="109" name="Picture 108">
            <a:extLst>
              <a:ext uri="{FF2B5EF4-FFF2-40B4-BE49-F238E27FC236}">
                <a16:creationId xmlns:a16="http://schemas.microsoft.com/office/drawing/2014/main" id="{5D6D8670-0698-0B9D-D6EC-A9573B041385}"/>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9323881" y="450287"/>
            <a:ext cx="2233749" cy="215759"/>
          </a:xfrm>
          <a:prstGeom prst="rect">
            <a:avLst/>
          </a:prstGeom>
        </p:spPr>
      </p:pic>
      <p:sp>
        <p:nvSpPr>
          <p:cNvPr id="110" name="Title 1">
            <a:extLst>
              <a:ext uri="{FF2B5EF4-FFF2-40B4-BE49-F238E27FC236}">
                <a16:creationId xmlns:a16="http://schemas.microsoft.com/office/drawing/2014/main" id="{A0173C78-8257-4264-B73B-F17F69B22AF3}"/>
              </a:ext>
            </a:extLst>
          </p:cNvPr>
          <p:cNvSpPr txBox="1">
            <a:spLocks/>
          </p:cNvSpPr>
          <p:nvPr userDrawn="1"/>
        </p:nvSpPr>
        <p:spPr>
          <a:xfrm>
            <a:off x="696493" y="1404346"/>
            <a:ext cx="4840880" cy="526908"/>
          </a:xfrm>
          <a:prstGeom prst="rect">
            <a:avLst/>
          </a:prstGeom>
        </p:spPr>
        <p:txBody>
          <a:bodyPr lIns="0" tIns="0" rIns="0" bIns="0" anchor="t" anchorCtr="0">
            <a:normAutofit/>
          </a:bodyPr>
          <a:lstStyle>
            <a:lvl1pPr algn="l" defTabSz="914400" rtl="0" eaLnBrk="1" latinLnBrk="0" hangingPunct="1">
              <a:lnSpc>
                <a:spcPct val="100000"/>
              </a:lnSpc>
              <a:spcBef>
                <a:spcPct val="0"/>
              </a:spcBef>
              <a:buNone/>
              <a:defRPr sz="3200" b="1" kern="1200" spc="300">
                <a:solidFill>
                  <a:schemeClr val="accent1"/>
                </a:solidFill>
                <a:latin typeface="+mj-lt"/>
                <a:ea typeface="+mj-ea"/>
                <a:cs typeface="+mj-cs"/>
              </a:defRPr>
            </a:lvl1pPr>
          </a:lstStyle>
          <a:p>
            <a:r>
              <a:rPr lang="en-GB" dirty="0"/>
              <a:t>TIME COMMITMENT</a:t>
            </a:r>
            <a:endParaRPr lang="en-US" dirty="0"/>
          </a:p>
        </p:txBody>
      </p:sp>
      <p:sp>
        <p:nvSpPr>
          <p:cNvPr id="112" name="TextBox 111">
            <a:extLst>
              <a:ext uri="{FF2B5EF4-FFF2-40B4-BE49-F238E27FC236}">
                <a16:creationId xmlns:a16="http://schemas.microsoft.com/office/drawing/2014/main" id="{E3DF34A3-5AD0-81E0-7928-165790C2C3A7}"/>
              </a:ext>
            </a:extLst>
          </p:cNvPr>
          <p:cNvSpPr txBox="1"/>
          <p:nvPr userDrawn="1"/>
        </p:nvSpPr>
        <p:spPr>
          <a:xfrm>
            <a:off x="1865513" y="2262204"/>
            <a:ext cx="3671860" cy="677108"/>
          </a:xfrm>
          <a:prstGeom prst="rect">
            <a:avLst/>
          </a:prstGeom>
          <a:noFill/>
        </p:spPr>
        <p:txBody>
          <a:bodyPr wrap="square" lIns="0" tIns="0" rIns="0" bIns="0">
            <a:spAutoFit/>
          </a:bodyPr>
          <a:lstStyle/>
          <a:p>
            <a:r>
              <a:rPr lang="en-AU" sz="1600" b="1" dirty="0">
                <a:solidFill>
                  <a:srgbClr val="BB9D65"/>
                </a:solidFill>
                <a:effectLst/>
                <a:latin typeface="Arial" panose="020B0604020202020204" pitchFamily="34" charset="0"/>
              </a:rPr>
              <a:t>Convenient hybrid learning</a:t>
            </a:r>
            <a:endParaRPr lang="en-AU" sz="1600" dirty="0">
              <a:solidFill>
                <a:srgbClr val="BB9D65"/>
              </a:solidFill>
              <a:effectLst/>
              <a:latin typeface="Arial" panose="020B0604020202020204" pitchFamily="34" charset="0"/>
            </a:endParaRPr>
          </a:p>
          <a:p>
            <a:r>
              <a:rPr lang="en-AU" sz="1400" dirty="0">
                <a:effectLst/>
                <a:latin typeface="Arial" panose="020B0604020202020204" pitchFamily="34" charset="0"/>
              </a:rPr>
              <a:t>Learn online, in-person at UQ’s convenient Brisbane location, or a mixture of both.</a:t>
            </a:r>
          </a:p>
        </p:txBody>
      </p:sp>
      <p:sp>
        <p:nvSpPr>
          <p:cNvPr id="114" name="TextBox 113">
            <a:extLst>
              <a:ext uri="{FF2B5EF4-FFF2-40B4-BE49-F238E27FC236}">
                <a16:creationId xmlns:a16="http://schemas.microsoft.com/office/drawing/2014/main" id="{32972151-74E9-A54E-1221-785A1D7711C2}"/>
              </a:ext>
            </a:extLst>
          </p:cNvPr>
          <p:cNvSpPr txBox="1"/>
          <p:nvPr userDrawn="1"/>
        </p:nvSpPr>
        <p:spPr>
          <a:xfrm>
            <a:off x="1865513" y="3919897"/>
            <a:ext cx="3399717" cy="677108"/>
          </a:xfrm>
          <a:prstGeom prst="rect">
            <a:avLst/>
          </a:prstGeom>
          <a:noFill/>
        </p:spPr>
        <p:txBody>
          <a:bodyPr wrap="square" lIns="0" tIns="0" rIns="0" bIns="0">
            <a:spAutoFit/>
          </a:bodyPr>
          <a:lstStyle/>
          <a:p>
            <a:r>
              <a:rPr lang="en-AU" sz="1600" b="1" kern="1200" dirty="0">
                <a:solidFill>
                  <a:srgbClr val="BB9D65"/>
                </a:solidFill>
                <a:effectLst/>
                <a:latin typeface="Arial" panose="020B0604020202020204" pitchFamily="34" charset="0"/>
                <a:ea typeface="+mn-ea"/>
                <a:cs typeface="+mn-cs"/>
              </a:rPr>
              <a:t>Flexible timetables</a:t>
            </a:r>
          </a:p>
          <a:p>
            <a:r>
              <a:rPr lang="en-AU" sz="1400" kern="1200" dirty="0">
                <a:solidFill>
                  <a:schemeClr val="tx1"/>
                </a:solidFill>
                <a:effectLst/>
                <a:latin typeface="Arial" panose="020B0604020202020204" pitchFamily="34" charset="0"/>
                <a:ea typeface="+mn-ea"/>
                <a:cs typeface="+mn-cs"/>
              </a:rPr>
              <a:t>Learn part time with flexible class options or graduate in 1 year with full-time study.</a:t>
            </a:r>
          </a:p>
        </p:txBody>
      </p:sp>
      <p:sp>
        <p:nvSpPr>
          <p:cNvPr id="115" name="TextBox 114">
            <a:extLst>
              <a:ext uri="{FF2B5EF4-FFF2-40B4-BE49-F238E27FC236}">
                <a16:creationId xmlns:a16="http://schemas.microsoft.com/office/drawing/2014/main" id="{F8C9DF36-4D73-97D2-9A13-A0D075D2A842}"/>
              </a:ext>
            </a:extLst>
          </p:cNvPr>
          <p:cNvSpPr txBox="1"/>
          <p:nvPr userDrawn="1"/>
        </p:nvSpPr>
        <p:spPr>
          <a:xfrm>
            <a:off x="1865513" y="5506126"/>
            <a:ext cx="4063746" cy="677108"/>
          </a:xfrm>
          <a:prstGeom prst="rect">
            <a:avLst/>
          </a:prstGeom>
          <a:noFill/>
        </p:spPr>
        <p:txBody>
          <a:bodyPr wrap="square" lIns="0" tIns="0" rIns="0" bIns="0">
            <a:spAutoFit/>
          </a:bodyPr>
          <a:lstStyle/>
          <a:p>
            <a:r>
              <a:rPr lang="en-AU" sz="1600" b="1" kern="1200" dirty="0">
                <a:solidFill>
                  <a:srgbClr val="BB9D65"/>
                </a:solidFill>
                <a:effectLst/>
                <a:latin typeface="Arial" panose="020B0604020202020204" pitchFamily="34" charset="0"/>
                <a:ea typeface="+mn-ea"/>
                <a:cs typeface="+mn-cs"/>
              </a:rPr>
              <a:t>Multiple intakes</a:t>
            </a:r>
          </a:p>
          <a:p>
            <a:r>
              <a:rPr lang="en-AU" sz="1400" kern="1200" dirty="0">
                <a:solidFill>
                  <a:schemeClr val="tx1"/>
                </a:solidFill>
                <a:effectLst/>
                <a:latin typeface="Arial" panose="020B0604020202020204" pitchFamily="34" charset="0"/>
                <a:ea typeface="+mn-ea"/>
                <a:cs typeface="+mn-cs"/>
              </a:rPr>
              <a:t>Typical semesters start in January or June, with intensive courses available throughout the year. </a:t>
            </a:r>
          </a:p>
        </p:txBody>
      </p:sp>
      <p:cxnSp>
        <p:nvCxnSpPr>
          <p:cNvPr id="116" name="Straight Connector 115">
            <a:extLst>
              <a:ext uri="{FF2B5EF4-FFF2-40B4-BE49-F238E27FC236}">
                <a16:creationId xmlns:a16="http://schemas.microsoft.com/office/drawing/2014/main" id="{0131D955-9CC7-7AF7-862D-744977CEB797}"/>
              </a:ext>
            </a:extLst>
          </p:cNvPr>
          <p:cNvCxnSpPr>
            <a:cxnSpLocks/>
          </p:cNvCxnSpPr>
          <p:nvPr userDrawn="1"/>
        </p:nvCxnSpPr>
        <p:spPr>
          <a:xfrm flipH="1">
            <a:off x="706611" y="3439312"/>
            <a:ext cx="4921303" cy="0"/>
          </a:xfrm>
          <a:prstGeom prst="line">
            <a:avLst/>
          </a:prstGeom>
          <a:ln w="28575" cap="rnd">
            <a:solidFill>
              <a:schemeClr val="accent5"/>
            </a:solidFill>
            <a:prstDash val="sysDot"/>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988B9E10-FCFC-E21E-BB09-DC032D3240FA}"/>
              </a:ext>
            </a:extLst>
          </p:cNvPr>
          <p:cNvCxnSpPr>
            <a:cxnSpLocks/>
          </p:cNvCxnSpPr>
          <p:nvPr userDrawn="1"/>
        </p:nvCxnSpPr>
        <p:spPr>
          <a:xfrm flipH="1">
            <a:off x="706611" y="5077795"/>
            <a:ext cx="4921303" cy="0"/>
          </a:xfrm>
          <a:prstGeom prst="line">
            <a:avLst/>
          </a:prstGeom>
          <a:ln w="28575" cap="rnd">
            <a:solidFill>
              <a:schemeClr val="accent5"/>
            </a:solidFill>
            <a:prstDash val="sysDot"/>
          </a:ln>
        </p:spPr>
        <p:style>
          <a:lnRef idx="1">
            <a:schemeClr val="accent1"/>
          </a:lnRef>
          <a:fillRef idx="0">
            <a:schemeClr val="accent1"/>
          </a:fillRef>
          <a:effectRef idx="0">
            <a:schemeClr val="accent1"/>
          </a:effectRef>
          <a:fontRef idx="minor">
            <a:schemeClr val="tx1"/>
          </a:fontRef>
        </p:style>
      </p:cxnSp>
      <p:grpSp>
        <p:nvGrpSpPr>
          <p:cNvPr id="123" name="Graphic 7">
            <a:extLst>
              <a:ext uri="{FF2B5EF4-FFF2-40B4-BE49-F238E27FC236}">
                <a16:creationId xmlns:a16="http://schemas.microsoft.com/office/drawing/2014/main" id="{89AB0C76-BF92-688F-B0FD-39B85F9EA448}"/>
              </a:ext>
            </a:extLst>
          </p:cNvPr>
          <p:cNvGrpSpPr/>
          <p:nvPr userDrawn="1"/>
        </p:nvGrpSpPr>
        <p:grpSpPr>
          <a:xfrm>
            <a:off x="706611" y="2262204"/>
            <a:ext cx="727024" cy="542716"/>
            <a:chOff x="2354168" y="4163983"/>
            <a:chExt cx="727024" cy="542716"/>
          </a:xfrm>
          <a:noFill/>
        </p:grpSpPr>
        <p:sp>
          <p:nvSpPr>
            <p:cNvPr id="124" name="Freeform 123">
              <a:extLst>
                <a:ext uri="{FF2B5EF4-FFF2-40B4-BE49-F238E27FC236}">
                  <a16:creationId xmlns:a16="http://schemas.microsoft.com/office/drawing/2014/main" id="{9B170AF7-3B1E-BDDB-597B-D65D54780F2B}"/>
                </a:ext>
              </a:extLst>
            </p:cNvPr>
            <p:cNvSpPr/>
            <p:nvPr/>
          </p:nvSpPr>
          <p:spPr>
            <a:xfrm>
              <a:off x="2354168" y="4260468"/>
              <a:ext cx="727024" cy="446231"/>
            </a:xfrm>
            <a:custGeom>
              <a:avLst/>
              <a:gdLst>
                <a:gd name="connsiteX0" fmla="*/ 630008 w 727024"/>
                <a:gd name="connsiteY0" fmla="*/ 247907 h 446231"/>
                <a:gd name="connsiteX1" fmla="*/ 726932 w 727024"/>
                <a:gd name="connsiteY1" fmla="*/ 347069 h 446231"/>
                <a:gd name="connsiteX2" fmla="*/ 630008 w 727024"/>
                <a:gd name="connsiteY2" fmla="*/ 446232 h 446231"/>
                <a:gd name="connsiteX3" fmla="*/ 424897 w 727024"/>
                <a:gd name="connsiteY3" fmla="*/ 272743 h 446231"/>
                <a:gd name="connsiteX4" fmla="*/ 557360 w 727024"/>
                <a:gd name="connsiteY4" fmla="*/ 347069 h 446231"/>
                <a:gd name="connsiteX5" fmla="*/ 727024 w 727024"/>
                <a:gd name="connsiteY5" fmla="*/ 347069 h 446231"/>
                <a:gd name="connsiteX6" fmla="*/ 302127 w 727024"/>
                <a:gd name="connsiteY6" fmla="*/ 74418 h 446231"/>
                <a:gd name="connsiteX7" fmla="*/ 169664 w 727024"/>
                <a:gd name="connsiteY7" fmla="*/ 0 h 446231"/>
                <a:gd name="connsiteX8" fmla="*/ 0 w 727024"/>
                <a:gd name="connsiteY8" fmla="*/ 0 h 446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7024" h="446231">
                  <a:moveTo>
                    <a:pt x="630008" y="247907"/>
                  </a:moveTo>
                  <a:lnTo>
                    <a:pt x="726932" y="347069"/>
                  </a:lnTo>
                  <a:lnTo>
                    <a:pt x="630008" y="446232"/>
                  </a:lnTo>
                  <a:moveTo>
                    <a:pt x="424897" y="272743"/>
                  </a:moveTo>
                  <a:cubicBezTo>
                    <a:pt x="456375" y="316046"/>
                    <a:pt x="504744" y="343191"/>
                    <a:pt x="557360" y="347069"/>
                  </a:cubicBezTo>
                  <a:lnTo>
                    <a:pt x="727024" y="347069"/>
                  </a:lnTo>
                  <a:moveTo>
                    <a:pt x="302127" y="74418"/>
                  </a:moveTo>
                  <a:cubicBezTo>
                    <a:pt x="270649" y="31115"/>
                    <a:pt x="222280" y="3878"/>
                    <a:pt x="169664" y="0"/>
                  </a:cubicBezTo>
                  <a:lnTo>
                    <a:pt x="0" y="0"/>
                  </a:lnTo>
                </a:path>
              </a:pathLst>
            </a:custGeom>
            <a:noFill/>
            <a:ln w="18462" cap="rnd">
              <a:solidFill>
                <a:srgbClr val="512C7A"/>
              </a:solidFill>
              <a:prstDash val="solid"/>
              <a:round/>
            </a:ln>
          </p:spPr>
          <p:txBody>
            <a:bodyPr rtlCol="0" anchor="ctr"/>
            <a:lstStyle/>
            <a:p>
              <a:endParaRPr lang="en-US"/>
            </a:p>
          </p:txBody>
        </p:sp>
        <p:sp>
          <p:nvSpPr>
            <p:cNvPr id="125" name="Freeform 124">
              <a:extLst>
                <a:ext uri="{FF2B5EF4-FFF2-40B4-BE49-F238E27FC236}">
                  <a16:creationId xmlns:a16="http://schemas.microsoft.com/office/drawing/2014/main" id="{B45CC379-3237-2A40-CAA7-2FD499DADD19}"/>
                </a:ext>
              </a:extLst>
            </p:cNvPr>
            <p:cNvSpPr/>
            <p:nvPr/>
          </p:nvSpPr>
          <p:spPr>
            <a:xfrm>
              <a:off x="2354168" y="4163983"/>
              <a:ext cx="726931" cy="446323"/>
            </a:xfrm>
            <a:custGeom>
              <a:avLst/>
              <a:gdLst>
                <a:gd name="connsiteX0" fmla="*/ 630008 w 726931"/>
                <a:gd name="connsiteY0" fmla="*/ 0 h 446323"/>
                <a:gd name="connsiteX1" fmla="*/ 726932 w 726931"/>
                <a:gd name="connsiteY1" fmla="*/ 99163 h 446323"/>
                <a:gd name="connsiteX2" fmla="*/ 630008 w 726931"/>
                <a:gd name="connsiteY2" fmla="*/ 198325 h 446323"/>
                <a:gd name="connsiteX3" fmla="*/ 726932 w 726931"/>
                <a:gd name="connsiteY3" fmla="*/ 99163 h 446323"/>
                <a:gd name="connsiteX4" fmla="*/ 557360 w 726931"/>
                <a:gd name="connsiteY4" fmla="*/ 99163 h 446323"/>
                <a:gd name="connsiteX5" fmla="*/ 363512 w 726931"/>
                <a:gd name="connsiteY5" fmla="*/ 272743 h 446323"/>
                <a:gd name="connsiteX6" fmla="*/ 169664 w 726931"/>
                <a:gd name="connsiteY6" fmla="*/ 446324 h 446323"/>
                <a:gd name="connsiteX7" fmla="*/ 0 w 726931"/>
                <a:gd name="connsiteY7" fmla="*/ 446324 h 446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6931" h="446323">
                  <a:moveTo>
                    <a:pt x="630008" y="0"/>
                  </a:moveTo>
                  <a:lnTo>
                    <a:pt x="726932" y="99163"/>
                  </a:lnTo>
                  <a:lnTo>
                    <a:pt x="630008" y="198325"/>
                  </a:lnTo>
                  <a:moveTo>
                    <a:pt x="726932" y="99163"/>
                  </a:moveTo>
                  <a:lnTo>
                    <a:pt x="557360" y="99163"/>
                  </a:lnTo>
                  <a:cubicBezTo>
                    <a:pt x="436251" y="99163"/>
                    <a:pt x="363512" y="272743"/>
                    <a:pt x="363512" y="272743"/>
                  </a:cubicBezTo>
                  <a:cubicBezTo>
                    <a:pt x="363512" y="272743"/>
                    <a:pt x="290773" y="446324"/>
                    <a:pt x="169664" y="446324"/>
                  </a:cubicBezTo>
                  <a:lnTo>
                    <a:pt x="0" y="446324"/>
                  </a:lnTo>
                </a:path>
              </a:pathLst>
            </a:custGeom>
            <a:noFill/>
            <a:ln w="18462" cap="rnd">
              <a:solidFill>
                <a:srgbClr val="512C7A"/>
              </a:solidFill>
              <a:prstDash val="solid"/>
              <a:round/>
            </a:ln>
          </p:spPr>
          <p:txBody>
            <a:bodyPr rtlCol="0" anchor="ctr"/>
            <a:lstStyle/>
            <a:p>
              <a:endParaRPr lang="en-US"/>
            </a:p>
          </p:txBody>
        </p:sp>
      </p:grpSp>
      <p:grpSp>
        <p:nvGrpSpPr>
          <p:cNvPr id="126" name="Graphic 7">
            <a:extLst>
              <a:ext uri="{FF2B5EF4-FFF2-40B4-BE49-F238E27FC236}">
                <a16:creationId xmlns:a16="http://schemas.microsoft.com/office/drawing/2014/main" id="{551BD784-B212-023B-7DF8-BF2B3D5B2F54}"/>
              </a:ext>
            </a:extLst>
          </p:cNvPr>
          <p:cNvGrpSpPr/>
          <p:nvPr userDrawn="1"/>
        </p:nvGrpSpPr>
        <p:grpSpPr>
          <a:xfrm>
            <a:off x="717679" y="5540746"/>
            <a:ext cx="612468" cy="712789"/>
            <a:chOff x="4904198" y="4198884"/>
            <a:chExt cx="612468" cy="712789"/>
          </a:xfrm>
          <a:noFill/>
        </p:grpSpPr>
        <p:sp>
          <p:nvSpPr>
            <p:cNvPr id="127" name="Freeform 126">
              <a:extLst>
                <a:ext uri="{FF2B5EF4-FFF2-40B4-BE49-F238E27FC236}">
                  <a16:creationId xmlns:a16="http://schemas.microsoft.com/office/drawing/2014/main" id="{645FF5D6-4859-495D-253C-3E155F7E217B}"/>
                </a:ext>
              </a:extLst>
            </p:cNvPr>
            <p:cNvSpPr/>
            <p:nvPr/>
          </p:nvSpPr>
          <p:spPr>
            <a:xfrm>
              <a:off x="4904198" y="4301555"/>
              <a:ext cx="446313" cy="198325"/>
            </a:xfrm>
            <a:custGeom>
              <a:avLst/>
              <a:gdLst>
                <a:gd name="connsiteX0" fmla="*/ 349389 w 446313"/>
                <a:gd name="connsiteY0" fmla="*/ 198325 h 198325"/>
                <a:gd name="connsiteX1" fmla="*/ 446313 w 446313"/>
                <a:gd name="connsiteY1" fmla="*/ 99163 h 198325"/>
                <a:gd name="connsiteX2" fmla="*/ 349389 w 446313"/>
                <a:gd name="connsiteY2" fmla="*/ 0 h 198325"/>
                <a:gd name="connsiteX3" fmla="*/ 446313 w 446313"/>
                <a:gd name="connsiteY3" fmla="*/ 99070 h 198325"/>
                <a:gd name="connsiteX4" fmla="*/ 0 w 446313"/>
                <a:gd name="connsiteY4" fmla="*/ 99070 h 198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6313" h="198325">
                  <a:moveTo>
                    <a:pt x="349389" y="198325"/>
                  </a:moveTo>
                  <a:lnTo>
                    <a:pt x="446313" y="99163"/>
                  </a:lnTo>
                  <a:lnTo>
                    <a:pt x="349389" y="0"/>
                  </a:lnTo>
                  <a:moveTo>
                    <a:pt x="446313" y="99070"/>
                  </a:moveTo>
                  <a:lnTo>
                    <a:pt x="0" y="99070"/>
                  </a:lnTo>
                </a:path>
              </a:pathLst>
            </a:custGeom>
            <a:noFill/>
            <a:ln w="18462" cap="rnd">
              <a:solidFill>
                <a:srgbClr val="512C7A"/>
              </a:solidFill>
              <a:prstDash val="solid"/>
              <a:round/>
            </a:ln>
          </p:spPr>
          <p:txBody>
            <a:bodyPr rtlCol="0" anchor="ctr"/>
            <a:lstStyle/>
            <a:p>
              <a:endParaRPr lang="en-US"/>
            </a:p>
          </p:txBody>
        </p:sp>
        <p:sp>
          <p:nvSpPr>
            <p:cNvPr id="128" name="Freeform 127">
              <a:extLst>
                <a:ext uri="{FF2B5EF4-FFF2-40B4-BE49-F238E27FC236}">
                  <a16:creationId xmlns:a16="http://schemas.microsoft.com/office/drawing/2014/main" id="{FA19E275-39B2-C018-00B6-8C60114E7D1C}"/>
                </a:ext>
              </a:extLst>
            </p:cNvPr>
            <p:cNvSpPr/>
            <p:nvPr/>
          </p:nvSpPr>
          <p:spPr>
            <a:xfrm>
              <a:off x="4904198" y="4608368"/>
              <a:ext cx="446313" cy="198325"/>
            </a:xfrm>
            <a:custGeom>
              <a:avLst/>
              <a:gdLst>
                <a:gd name="connsiteX0" fmla="*/ 349389 w 446313"/>
                <a:gd name="connsiteY0" fmla="*/ 198325 h 198325"/>
                <a:gd name="connsiteX1" fmla="*/ 446313 w 446313"/>
                <a:gd name="connsiteY1" fmla="*/ 99163 h 198325"/>
                <a:gd name="connsiteX2" fmla="*/ 349389 w 446313"/>
                <a:gd name="connsiteY2" fmla="*/ 0 h 198325"/>
                <a:gd name="connsiteX3" fmla="*/ 446313 w 446313"/>
                <a:gd name="connsiteY3" fmla="*/ 99163 h 198325"/>
                <a:gd name="connsiteX4" fmla="*/ 0 w 446313"/>
                <a:gd name="connsiteY4" fmla="*/ 99163 h 198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6313" h="198325">
                  <a:moveTo>
                    <a:pt x="349389" y="198325"/>
                  </a:moveTo>
                  <a:lnTo>
                    <a:pt x="446313" y="99163"/>
                  </a:lnTo>
                  <a:lnTo>
                    <a:pt x="349389" y="0"/>
                  </a:lnTo>
                  <a:moveTo>
                    <a:pt x="446313" y="99163"/>
                  </a:moveTo>
                  <a:lnTo>
                    <a:pt x="0" y="99163"/>
                  </a:lnTo>
                </a:path>
              </a:pathLst>
            </a:custGeom>
            <a:noFill/>
            <a:ln w="18462" cap="rnd">
              <a:solidFill>
                <a:srgbClr val="512C7A"/>
              </a:solidFill>
              <a:prstDash val="solid"/>
              <a:round/>
            </a:ln>
          </p:spPr>
          <p:txBody>
            <a:bodyPr rtlCol="0" anchor="ctr"/>
            <a:lstStyle/>
            <a:p>
              <a:endParaRPr lang="en-US"/>
            </a:p>
          </p:txBody>
        </p:sp>
        <p:sp>
          <p:nvSpPr>
            <p:cNvPr id="129" name="Freeform 128">
              <a:extLst>
                <a:ext uri="{FF2B5EF4-FFF2-40B4-BE49-F238E27FC236}">
                  <a16:creationId xmlns:a16="http://schemas.microsoft.com/office/drawing/2014/main" id="{69E5906D-DE8E-2EAA-1F58-05E057F88CDF}"/>
                </a:ext>
              </a:extLst>
            </p:cNvPr>
            <p:cNvSpPr/>
            <p:nvPr/>
          </p:nvSpPr>
          <p:spPr>
            <a:xfrm>
              <a:off x="5138201" y="4198884"/>
              <a:ext cx="378466" cy="712789"/>
            </a:xfrm>
            <a:custGeom>
              <a:avLst/>
              <a:gdLst>
                <a:gd name="connsiteX0" fmla="*/ 0 w 378466"/>
                <a:gd name="connsiteY0" fmla="*/ 712789 h 712789"/>
                <a:gd name="connsiteX1" fmla="*/ 313850 w 378466"/>
                <a:gd name="connsiteY1" fmla="*/ 712789 h 712789"/>
                <a:gd name="connsiteX2" fmla="*/ 378466 w 378466"/>
                <a:gd name="connsiteY2" fmla="*/ 648158 h 712789"/>
                <a:gd name="connsiteX3" fmla="*/ 378466 w 378466"/>
                <a:gd name="connsiteY3" fmla="*/ 64631 h 712789"/>
                <a:gd name="connsiteX4" fmla="*/ 313850 w 378466"/>
                <a:gd name="connsiteY4" fmla="*/ 0 h 712789"/>
                <a:gd name="connsiteX5" fmla="*/ 0 w 378466"/>
                <a:gd name="connsiteY5" fmla="*/ 0 h 712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8466" h="712789">
                  <a:moveTo>
                    <a:pt x="0" y="712789"/>
                  </a:moveTo>
                  <a:lnTo>
                    <a:pt x="313850" y="712789"/>
                  </a:lnTo>
                  <a:cubicBezTo>
                    <a:pt x="349573" y="712789"/>
                    <a:pt x="378466" y="683890"/>
                    <a:pt x="378466" y="648158"/>
                  </a:cubicBezTo>
                  <a:lnTo>
                    <a:pt x="378466" y="64631"/>
                  </a:lnTo>
                  <a:cubicBezTo>
                    <a:pt x="378466" y="28899"/>
                    <a:pt x="349573" y="0"/>
                    <a:pt x="313850" y="0"/>
                  </a:cubicBezTo>
                  <a:lnTo>
                    <a:pt x="0" y="0"/>
                  </a:lnTo>
                </a:path>
              </a:pathLst>
            </a:custGeom>
            <a:noFill/>
            <a:ln w="18462" cap="rnd">
              <a:solidFill>
                <a:srgbClr val="512C7A"/>
              </a:solidFill>
              <a:prstDash val="solid"/>
              <a:round/>
            </a:ln>
          </p:spPr>
          <p:txBody>
            <a:bodyPr rtlCol="0" anchor="ctr"/>
            <a:lstStyle/>
            <a:p>
              <a:endParaRPr lang="en-US"/>
            </a:p>
          </p:txBody>
        </p:sp>
      </p:grpSp>
      <p:sp>
        <p:nvSpPr>
          <p:cNvPr id="130" name="Freeform 129">
            <a:extLst>
              <a:ext uri="{FF2B5EF4-FFF2-40B4-BE49-F238E27FC236}">
                <a16:creationId xmlns:a16="http://schemas.microsoft.com/office/drawing/2014/main" id="{A20C3E57-7622-4EFB-F399-5AFF057704C4}"/>
              </a:ext>
            </a:extLst>
          </p:cNvPr>
          <p:cNvSpPr/>
          <p:nvPr userDrawn="1"/>
        </p:nvSpPr>
        <p:spPr>
          <a:xfrm>
            <a:off x="720826" y="3902057"/>
            <a:ext cx="712716" cy="712788"/>
          </a:xfrm>
          <a:custGeom>
            <a:avLst/>
            <a:gdLst>
              <a:gd name="connsiteX0" fmla="*/ 0 w 712716"/>
              <a:gd name="connsiteY0" fmla="*/ 588882 h 712788"/>
              <a:gd name="connsiteX1" fmla="*/ 712624 w 712716"/>
              <a:gd name="connsiteY1" fmla="*/ 588882 h 712788"/>
              <a:gd name="connsiteX2" fmla="*/ 0 w 712716"/>
              <a:gd name="connsiteY2" fmla="*/ 340883 h 712788"/>
              <a:gd name="connsiteX3" fmla="*/ 712624 w 712716"/>
              <a:gd name="connsiteY3" fmla="*/ 340883 h 712788"/>
              <a:gd name="connsiteX4" fmla="*/ 0 w 712716"/>
              <a:gd name="connsiteY4" fmla="*/ 464882 h 712788"/>
              <a:gd name="connsiteX5" fmla="*/ 712624 w 712716"/>
              <a:gd name="connsiteY5" fmla="*/ 464882 h 712788"/>
              <a:gd name="connsiteX6" fmla="*/ 542222 w 712716"/>
              <a:gd name="connsiteY6" fmla="*/ 216976 h 712788"/>
              <a:gd name="connsiteX7" fmla="*/ 542222 w 712716"/>
              <a:gd name="connsiteY7" fmla="*/ 712789 h 712788"/>
              <a:gd name="connsiteX8" fmla="*/ 170402 w 712716"/>
              <a:gd name="connsiteY8" fmla="*/ 216976 h 712788"/>
              <a:gd name="connsiteX9" fmla="*/ 170402 w 712716"/>
              <a:gd name="connsiteY9" fmla="*/ 712789 h 712788"/>
              <a:gd name="connsiteX10" fmla="*/ 356312 w 712716"/>
              <a:gd name="connsiteY10" fmla="*/ 216976 h 712788"/>
              <a:gd name="connsiteX11" fmla="*/ 356312 w 712716"/>
              <a:gd name="connsiteY11" fmla="*/ 712789 h 712788"/>
              <a:gd name="connsiteX12" fmla="*/ 0 w 712716"/>
              <a:gd name="connsiteY12" fmla="*/ 216976 h 712788"/>
              <a:gd name="connsiteX13" fmla="*/ 712624 w 712716"/>
              <a:gd name="connsiteY13" fmla="*/ 216976 h 712788"/>
              <a:gd name="connsiteX14" fmla="*/ 557730 w 712716"/>
              <a:gd name="connsiteY14" fmla="*/ 0 h 712788"/>
              <a:gd name="connsiteX15" fmla="*/ 557730 w 712716"/>
              <a:gd name="connsiteY15" fmla="*/ 154930 h 712788"/>
              <a:gd name="connsiteX16" fmla="*/ 154986 w 712716"/>
              <a:gd name="connsiteY16" fmla="*/ 0 h 712788"/>
              <a:gd name="connsiteX17" fmla="*/ 154986 w 712716"/>
              <a:gd name="connsiteY17" fmla="*/ 154930 h 712788"/>
              <a:gd name="connsiteX18" fmla="*/ 0 w 712716"/>
              <a:gd name="connsiteY18" fmla="*/ 92976 h 712788"/>
              <a:gd name="connsiteX19" fmla="*/ 31016 w 712716"/>
              <a:gd name="connsiteY19" fmla="*/ 61953 h 712788"/>
              <a:gd name="connsiteX20" fmla="*/ 681700 w 712716"/>
              <a:gd name="connsiteY20" fmla="*/ 61953 h 712788"/>
              <a:gd name="connsiteX21" fmla="*/ 712716 w 712716"/>
              <a:gd name="connsiteY21" fmla="*/ 92976 h 712788"/>
              <a:gd name="connsiteX22" fmla="*/ 712716 w 712716"/>
              <a:gd name="connsiteY22" fmla="*/ 681766 h 712788"/>
              <a:gd name="connsiteX23" fmla="*/ 681700 w 712716"/>
              <a:gd name="connsiteY23" fmla="*/ 712789 h 712788"/>
              <a:gd name="connsiteX24" fmla="*/ 31016 w 712716"/>
              <a:gd name="connsiteY24" fmla="*/ 712789 h 712788"/>
              <a:gd name="connsiteX25" fmla="*/ 0 w 712716"/>
              <a:gd name="connsiteY25" fmla="*/ 681766 h 712788"/>
              <a:gd name="connsiteX26" fmla="*/ 0 w 712716"/>
              <a:gd name="connsiteY26" fmla="*/ 92976 h 712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12716" h="712788">
                <a:moveTo>
                  <a:pt x="0" y="588882"/>
                </a:moveTo>
                <a:lnTo>
                  <a:pt x="712624" y="588882"/>
                </a:lnTo>
                <a:moveTo>
                  <a:pt x="0" y="340883"/>
                </a:moveTo>
                <a:lnTo>
                  <a:pt x="712624" y="340883"/>
                </a:lnTo>
                <a:moveTo>
                  <a:pt x="0" y="464882"/>
                </a:moveTo>
                <a:lnTo>
                  <a:pt x="712624" y="464882"/>
                </a:lnTo>
                <a:moveTo>
                  <a:pt x="542222" y="216976"/>
                </a:moveTo>
                <a:lnTo>
                  <a:pt x="542222" y="712789"/>
                </a:lnTo>
                <a:moveTo>
                  <a:pt x="170402" y="216976"/>
                </a:moveTo>
                <a:lnTo>
                  <a:pt x="170402" y="712789"/>
                </a:lnTo>
                <a:moveTo>
                  <a:pt x="356312" y="216976"/>
                </a:moveTo>
                <a:lnTo>
                  <a:pt x="356312" y="712789"/>
                </a:lnTo>
                <a:moveTo>
                  <a:pt x="0" y="216976"/>
                </a:moveTo>
                <a:lnTo>
                  <a:pt x="712624" y="216976"/>
                </a:lnTo>
                <a:moveTo>
                  <a:pt x="557730" y="0"/>
                </a:moveTo>
                <a:lnTo>
                  <a:pt x="557730" y="154930"/>
                </a:lnTo>
                <a:moveTo>
                  <a:pt x="154986" y="0"/>
                </a:moveTo>
                <a:lnTo>
                  <a:pt x="154986" y="154930"/>
                </a:lnTo>
                <a:moveTo>
                  <a:pt x="0" y="92976"/>
                </a:moveTo>
                <a:cubicBezTo>
                  <a:pt x="0" y="75895"/>
                  <a:pt x="13846" y="61953"/>
                  <a:pt x="31016" y="61953"/>
                </a:cubicBezTo>
                <a:lnTo>
                  <a:pt x="681700" y="61953"/>
                </a:lnTo>
                <a:cubicBezTo>
                  <a:pt x="698778" y="61953"/>
                  <a:pt x="712716" y="75803"/>
                  <a:pt x="712716" y="92976"/>
                </a:cubicBezTo>
                <a:lnTo>
                  <a:pt x="712716" y="681766"/>
                </a:lnTo>
                <a:cubicBezTo>
                  <a:pt x="712716" y="698847"/>
                  <a:pt x="698870" y="712789"/>
                  <a:pt x="681700" y="712789"/>
                </a:cubicBezTo>
                <a:lnTo>
                  <a:pt x="31016" y="712789"/>
                </a:lnTo>
                <a:cubicBezTo>
                  <a:pt x="13939" y="712789"/>
                  <a:pt x="0" y="698939"/>
                  <a:pt x="0" y="681766"/>
                </a:cubicBezTo>
                <a:lnTo>
                  <a:pt x="0" y="92976"/>
                </a:lnTo>
                <a:close/>
              </a:path>
            </a:pathLst>
          </a:custGeom>
          <a:noFill/>
          <a:ln w="18462" cap="rnd">
            <a:solidFill>
              <a:srgbClr val="512C7A"/>
            </a:solidFill>
            <a:prstDash val="solid"/>
            <a:round/>
          </a:ln>
        </p:spPr>
        <p:txBody>
          <a:bodyPr rtlCol="0" anchor="ctr"/>
          <a:lstStyle/>
          <a:p>
            <a:endParaRPr lang="en-US"/>
          </a:p>
        </p:txBody>
      </p:sp>
      <p:sp>
        <p:nvSpPr>
          <p:cNvPr id="132" name="TextBox 131">
            <a:extLst>
              <a:ext uri="{FF2B5EF4-FFF2-40B4-BE49-F238E27FC236}">
                <a16:creationId xmlns:a16="http://schemas.microsoft.com/office/drawing/2014/main" id="{7B7B3BAD-F658-C75A-CCEA-E828DB1CA160}"/>
              </a:ext>
            </a:extLst>
          </p:cNvPr>
          <p:cNvSpPr txBox="1"/>
          <p:nvPr userDrawn="1"/>
        </p:nvSpPr>
        <p:spPr>
          <a:xfrm>
            <a:off x="7736370" y="2266415"/>
            <a:ext cx="3455090" cy="492443"/>
          </a:xfrm>
          <a:prstGeom prst="rect">
            <a:avLst/>
          </a:prstGeom>
          <a:noFill/>
        </p:spPr>
        <p:txBody>
          <a:bodyPr wrap="square" lIns="0" tIns="0" rIns="0" bIns="0">
            <a:spAutoFit/>
          </a:bodyPr>
          <a:lstStyle/>
          <a:p>
            <a:r>
              <a:rPr lang="en-AU" sz="1600" kern="1200" dirty="0">
                <a:solidFill>
                  <a:schemeClr val="bg1"/>
                </a:solidFill>
                <a:effectLst/>
                <a:latin typeface="Arial" panose="020B0604020202020204" pitchFamily="34" charset="0"/>
                <a:ea typeface="+mn-ea"/>
                <a:cs typeface="+mn-cs"/>
              </a:rPr>
              <a:t>Approximate yearly cost of full-time tuition (24 units):</a:t>
            </a:r>
          </a:p>
        </p:txBody>
      </p:sp>
      <p:sp>
        <p:nvSpPr>
          <p:cNvPr id="134" name="TextBox 133">
            <a:extLst>
              <a:ext uri="{FF2B5EF4-FFF2-40B4-BE49-F238E27FC236}">
                <a16:creationId xmlns:a16="http://schemas.microsoft.com/office/drawing/2014/main" id="{1DA3E238-9E96-7B3E-8BCE-6615D36E3EA9}"/>
              </a:ext>
            </a:extLst>
          </p:cNvPr>
          <p:cNvSpPr txBox="1"/>
          <p:nvPr userDrawn="1"/>
        </p:nvSpPr>
        <p:spPr>
          <a:xfrm>
            <a:off x="7798310" y="3054102"/>
            <a:ext cx="3517959" cy="2385268"/>
          </a:xfrm>
          <a:prstGeom prst="rect">
            <a:avLst/>
          </a:prstGeom>
          <a:noFill/>
        </p:spPr>
        <p:txBody>
          <a:bodyPr wrap="square" lIns="0" tIns="0" rIns="0" bIns="0">
            <a:spAutoFit/>
          </a:bodyPr>
          <a:lstStyle/>
          <a:p>
            <a:r>
              <a:rPr lang="en-AU" sz="1600" spc="300" dirty="0">
                <a:solidFill>
                  <a:schemeClr val="bg1"/>
                </a:solidFill>
                <a:effectLst/>
                <a:latin typeface="Arial" panose="020B0604020202020204" pitchFamily="34" charset="0"/>
              </a:rPr>
              <a:t>DOMESTIC</a:t>
            </a:r>
          </a:p>
          <a:p>
            <a:r>
              <a:rPr lang="en-AU" sz="3600" b="1" dirty="0">
                <a:solidFill>
                  <a:srgbClr val="BB9D65"/>
                </a:solidFill>
                <a:effectLst/>
                <a:latin typeface="Arial" panose="020B0604020202020204" pitchFamily="34" charset="0"/>
              </a:rPr>
              <a:t>AUD $86,559 </a:t>
            </a:r>
            <a:endParaRPr lang="en-AU" sz="3600" dirty="0">
              <a:solidFill>
                <a:srgbClr val="BB9D65"/>
              </a:solidFill>
              <a:effectLst/>
              <a:latin typeface="Arial" panose="020B0604020202020204" pitchFamily="34" charset="0"/>
            </a:endParaRPr>
          </a:p>
          <a:p>
            <a:pPr>
              <a:spcAft>
                <a:spcPts val="1800"/>
              </a:spcAft>
            </a:pPr>
            <a:r>
              <a:rPr lang="en-AU" dirty="0">
                <a:solidFill>
                  <a:srgbClr val="BB9D65"/>
                </a:solidFill>
                <a:effectLst/>
                <a:latin typeface="Arial" panose="020B0604020202020204" pitchFamily="34" charset="0"/>
              </a:rPr>
              <a:t>for 2024</a:t>
            </a:r>
          </a:p>
          <a:p>
            <a:pPr marL="0" algn="l" defTabSz="914400" rtl="0" eaLnBrk="1" latinLnBrk="0" hangingPunct="1"/>
            <a:r>
              <a:rPr lang="en-AU" sz="1600" kern="1200" spc="300" dirty="0">
                <a:solidFill>
                  <a:schemeClr val="bg1"/>
                </a:solidFill>
                <a:effectLst/>
                <a:latin typeface="Arial" panose="020B0604020202020204" pitchFamily="34" charset="0"/>
                <a:ea typeface="+mn-ea"/>
                <a:cs typeface="+mn-cs"/>
              </a:rPr>
              <a:t>INTERNATIONAL </a:t>
            </a:r>
          </a:p>
          <a:p>
            <a:pPr marL="0" algn="l" defTabSz="914400" rtl="0" eaLnBrk="1" latinLnBrk="0" hangingPunct="1"/>
            <a:r>
              <a:rPr lang="en-AU" sz="3600" b="1" kern="1200" dirty="0">
                <a:solidFill>
                  <a:srgbClr val="BB9D65"/>
                </a:solidFill>
                <a:effectLst/>
                <a:latin typeface="Arial" panose="020B0604020202020204" pitchFamily="34" charset="0"/>
                <a:ea typeface="+mn-ea"/>
                <a:cs typeface="+mn-cs"/>
              </a:rPr>
              <a:t>AUD $91,421 </a:t>
            </a:r>
          </a:p>
          <a:p>
            <a:r>
              <a:rPr lang="en-AU" dirty="0">
                <a:solidFill>
                  <a:srgbClr val="BB9D65"/>
                </a:solidFill>
                <a:effectLst/>
                <a:latin typeface="Arial" panose="020B0604020202020204" pitchFamily="34" charset="0"/>
              </a:rPr>
              <a:t>for 2024</a:t>
            </a:r>
          </a:p>
        </p:txBody>
      </p:sp>
      <p:sp>
        <p:nvSpPr>
          <p:cNvPr id="136" name="TextBox 135">
            <a:extLst>
              <a:ext uri="{FF2B5EF4-FFF2-40B4-BE49-F238E27FC236}">
                <a16:creationId xmlns:a16="http://schemas.microsoft.com/office/drawing/2014/main" id="{9A5299BD-18D9-DC97-A370-E92368275E67}"/>
              </a:ext>
            </a:extLst>
          </p:cNvPr>
          <p:cNvSpPr txBox="1"/>
          <p:nvPr userDrawn="1"/>
        </p:nvSpPr>
        <p:spPr>
          <a:xfrm>
            <a:off x="7921309" y="5839866"/>
            <a:ext cx="3722914" cy="323165"/>
          </a:xfrm>
          <a:prstGeom prst="rect">
            <a:avLst/>
          </a:prstGeom>
          <a:noFill/>
        </p:spPr>
        <p:txBody>
          <a:bodyPr wrap="square" lIns="0" tIns="0" rIns="0" bIns="0">
            <a:spAutoFit/>
          </a:bodyPr>
          <a:lstStyle/>
          <a:p>
            <a:pPr algn="r"/>
            <a:r>
              <a:rPr lang="en-AU" sz="1050" kern="1200" dirty="0">
                <a:solidFill>
                  <a:schemeClr val="accent4"/>
                </a:solidFill>
                <a:latin typeface="+mn-lt"/>
                <a:ea typeface="+mn-ea"/>
                <a:cs typeface="+mn-cs"/>
              </a:rPr>
              <a:t>Fees vary according to study load. A range of scholarships and FEE-HELP are available for eligible students.</a:t>
            </a:r>
          </a:p>
        </p:txBody>
      </p:sp>
    </p:spTree>
    <p:extLst>
      <p:ext uri="{BB962C8B-B14F-4D97-AF65-F5344CB8AC3E}">
        <p14:creationId xmlns:p14="http://schemas.microsoft.com/office/powerpoint/2010/main" val="24210885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stimonial intro">
    <p:bg>
      <p:bgPr>
        <a:solidFill>
          <a:schemeClr val="bg1"/>
        </a:solidFill>
        <a:effectLst/>
      </p:bgPr>
    </p:bg>
    <p:spTree>
      <p:nvGrpSpPr>
        <p:cNvPr id="1" name=""/>
        <p:cNvGrpSpPr/>
        <p:nvPr/>
      </p:nvGrpSpPr>
      <p:grpSpPr>
        <a:xfrm>
          <a:off x="0" y="0"/>
          <a:ext cx="0" cy="0"/>
          <a:chOff x="0" y="0"/>
          <a:chExt cx="0" cy="0"/>
        </a:xfrm>
      </p:grpSpPr>
      <p:pic>
        <p:nvPicPr>
          <p:cNvPr id="2" name="Picture 1" descr="A purple square with black border&#10;&#10;Description automatically generated">
            <a:extLst>
              <a:ext uri="{FF2B5EF4-FFF2-40B4-BE49-F238E27FC236}">
                <a16:creationId xmlns:a16="http://schemas.microsoft.com/office/drawing/2014/main" id="{EFD4E6EA-25F4-05EE-78A6-49436F1418C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778" b="-1"/>
          <a:stretch/>
        </p:blipFill>
        <p:spPr>
          <a:xfrm>
            <a:off x="0" y="0"/>
            <a:ext cx="12192000" cy="6857999"/>
          </a:xfrm>
          <a:prstGeom prst="rect">
            <a:avLst/>
          </a:prstGeom>
        </p:spPr>
      </p:pic>
      <p:pic>
        <p:nvPicPr>
          <p:cNvPr id="10" name="Picture 9" descr="A black and white sign with white text&#10;&#10;Description automatically generated">
            <a:extLst>
              <a:ext uri="{FF2B5EF4-FFF2-40B4-BE49-F238E27FC236}">
                <a16:creationId xmlns:a16="http://schemas.microsoft.com/office/drawing/2014/main" id="{3A5BB378-9886-4B58-151A-640BE837E25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34369" y="506736"/>
            <a:ext cx="1557638" cy="408561"/>
          </a:xfrm>
          <a:prstGeom prst="rect">
            <a:avLst/>
          </a:prstGeom>
        </p:spPr>
      </p:pic>
      <p:pic>
        <p:nvPicPr>
          <p:cNvPr id="12" name="Picture 11" descr="A white letter on a black background&#10;&#10;Description automatically generated">
            <a:extLst>
              <a:ext uri="{FF2B5EF4-FFF2-40B4-BE49-F238E27FC236}">
                <a16:creationId xmlns:a16="http://schemas.microsoft.com/office/drawing/2014/main" id="{0F5A644A-E297-7441-8845-8187EAF050A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323881" y="450287"/>
            <a:ext cx="2233749" cy="215760"/>
          </a:xfrm>
          <a:prstGeom prst="rect">
            <a:avLst/>
          </a:prstGeom>
        </p:spPr>
      </p:pic>
      <p:sp>
        <p:nvSpPr>
          <p:cNvPr id="21" name="TextBox 20">
            <a:extLst>
              <a:ext uri="{FF2B5EF4-FFF2-40B4-BE49-F238E27FC236}">
                <a16:creationId xmlns:a16="http://schemas.microsoft.com/office/drawing/2014/main" id="{4292C499-F878-F213-F235-8AD2CE7D9973}"/>
              </a:ext>
            </a:extLst>
          </p:cNvPr>
          <p:cNvSpPr txBox="1"/>
          <p:nvPr userDrawn="1"/>
        </p:nvSpPr>
        <p:spPr>
          <a:xfrm>
            <a:off x="634369" y="2644170"/>
            <a:ext cx="10922000" cy="1569660"/>
          </a:xfrm>
          <a:prstGeom prst="rect">
            <a:avLst/>
          </a:prstGeom>
          <a:noFill/>
        </p:spPr>
        <p:txBody>
          <a:bodyPr wrap="square">
            <a:spAutoFit/>
          </a:bodyPr>
          <a:lstStyle/>
          <a:p>
            <a:pPr algn="ctr"/>
            <a:r>
              <a:rPr lang="en-AU" sz="4800" b="1" dirty="0">
                <a:solidFill>
                  <a:schemeClr val="bg1"/>
                </a:solidFill>
                <a:effectLst/>
                <a:latin typeface="Arial" panose="020B0604020202020204" pitchFamily="34" charset="0"/>
              </a:rPr>
              <a:t>WHAT OTHER PROFESSIONALS SAY ABOUT THE PROGRAM</a:t>
            </a:r>
            <a:endParaRPr lang="en-AU" sz="4800" dirty="0">
              <a:solidFill>
                <a:schemeClr val="bg1"/>
              </a:solidFill>
              <a:effectLst/>
              <a:latin typeface="Arial" panose="020B0604020202020204" pitchFamily="34" charset="0"/>
            </a:endParaRPr>
          </a:p>
        </p:txBody>
      </p:sp>
    </p:spTree>
    <p:extLst>
      <p:ext uri="{BB962C8B-B14F-4D97-AF65-F5344CB8AC3E}">
        <p14:creationId xmlns:p14="http://schemas.microsoft.com/office/powerpoint/2010/main" val="20206809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37841481"/>
      </p:ext>
    </p:extLst>
  </p:cSld>
  <p:clrMap bg1="lt1" tx1="dk1" bg2="lt2" tx2="dk2" accent1="accent1" accent2="accent2" accent3="accent3" accent4="accent4" accent5="accent5" accent6="accent6" hlink="hlink" folHlink="folHlink"/>
  <p:sldLayoutIdLst>
    <p:sldLayoutId id="2147483663" r:id="rId1"/>
    <p:sldLayoutId id="2147483649" r:id="rId2"/>
    <p:sldLayoutId id="2147483660" r:id="rId3"/>
    <p:sldLayoutId id="2147483650" r:id="rId4"/>
    <p:sldLayoutId id="2147483661" r:id="rId5"/>
    <p:sldLayoutId id="2147483651" r:id="rId6"/>
    <p:sldLayoutId id="2147483652" r:id="rId7"/>
    <p:sldLayoutId id="2147483653" r:id="rId8"/>
    <p:sldLayoutId id="2147483665" r:id="rId9"/>
    <p:sldLayoutId id="2147483675" r:id="rId10"/>
    <p:sldLayoutId id="2147483666" r:id="rId11"/>
    <p:sldLayoutId id="2147483667" r:id="rId12"/>
    <p:sldLayoutId id="2147483668" r:id="rId13"/>
    <p:sldLayoutId id="2147483669" r:id="rId14"/>
    <p:sldLayoutId id="2147483664" r:id="rId15"/>
    <p:sldLayoutId id="2147483670" r:id="rId16"/>
    <p:sldLayoutId id="2147483671" r:id="rId17"/>
    <p:sldLayoutId id="2147483673" r:id="rId18"/>
    <p:sldLayoutId id="2147483672" r:id="rId19"/>
    <p:sldLayoutId id="2147483674" r:id="rId20"/>
    <p:sldLayoutId id="2147483654" r:id="rId21"/>
    <p:sldLayoutId id="2147483655" r:id="rId22"/>
    <p:sldLayoutId id="2147483662" r:id="rId2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2" Type="http://schemas.openxmlformats.org/officeDocument/2006/relationships/hyperlink" Target="https://study.uq.edu.au/study-options/programs/master-business-administration-5430#entry-requirements" TargetMode="External"/><Relationship Id="rId1" Type="http://schemas.openxmlformats.org/officeDocument/2006/relationships/slideLayout" Target="../slideLayouts/slideLayout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3.xml.rels><?xml version="1.0" encoding="UTF-8" standalone="yes"?>
<Relationships xmlns="http://schemas.openxmlformats.org/package/2006/relationships"><Relationship Id="rId3" Type="http://schemas.openxmlformats.org/officeDocument/2006/relationships/hyperlink" Target="https://study.uq.edu.au/study-options/programs/master-business-administration-5430" TargetMode="External"/><Relationship Id="rId2" Type="http://schemas.openxmlformats.org/officeDocument/2006/relationships/hyperlink" Target="https://study.uq.edu.au/stories/mba-faqs-all-your-questions-answered" TargetMode="External"/><Relationship Id="rId1" Type="http://schemas.openxmlformats.org/officeDocument/2006/relationships/slideLayout" Target="../slideLayouts/slideLayout23.xml"/><Relationship Id="rId5" Type="http://schemas.openxmlformats.org/officeDocument/2006/relationships/hyperlink" Target="https://business.uq.edu.au/uq-mba-call-back" TargetMode="External"/><Relationship Id="rId4" Type="http://schemas.openxmlformats.org/officeDocument/2006/relationships/hyperlink" Target="https://cloud.explore.uq.edu.au/uq-mba-call-back"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hyperlink" Target="https://study.uq.edu.au/study-options/programs/master-business-administration-5430" TargetMode="Externa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34707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75805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41473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5067003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9776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03765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91066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64882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86998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22718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44089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0C67D45D-2DEB-F58C-1E8B-95B7460BF4CB}"/>
              </a:ext>
            </a:extLst>
          </p:cNvPr>
          <p:cNvSpPr>
            <a:spLocks noGrp="1"/>
          </p:cNvSpPr>
          <p:nvPr>
            <p:ph type="subTitle" idx="1"/>
          </p:nvPr>
        </p:nvSpPr>
        <p:spPr/>
        <p:txBody>
          <a:bodyPr/>
          <a:lstStyle/>
          <a:p>
            <a:r>
              <a:rPr lang="en-US" dirty="0"/>
              <a:t>[FIRSTNAME LASTNAME]</a:t>
            </a:r>
          </a:p>
        </p:txBody>
      </p:sp>
      <p:sp>
        <p:nvSpPr>
          <p:cNvPr id="3" name="Rectangle 2">
            <a:extLst>
              <a:ext uri="{FF2B5EF4-FFF2-40B4-BE49-F238E27FC236}">
                <a16:creationId xmlns:a16="http://schemas.microsoft.com/office/drawing/2014/main" id="{19E558EB-D74B-E298-01CD-3DE0FD189DBE}"/>
              </a:ext>
            </a:extLst>
          </p:cNvPr>
          <p:cNvSpPr/>
          <p:nvPr/>
        </p:nvSpPr>
        <p:spPr>
          <a:xfrm>
            <a:off x="9670927" y="620486"/>
            <a:ext cx="1867930" cy="5878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accent5"/>
                </a:solidFill>
              </a:rPr>
              <a:t>INSERT YOUR </a:t>
            </a:r>
            <a:br>
              <a:rPr lang="en-US" sz="1200" b="1" dirty="0">
                <a:solidFill>
                  <a:schemeClr val="accent5"/>
                </a:solidFill>
              </a:rPr>
            </a:br>
            <a:r>
              <a:rPr lang="en-US" sz="1200" b="1" dirty="0">
                <a:solidFill>
                  <a:schemeClr val="accent5"/>
                </a:solidFill>
              </a:rPr>
              <a:t>LOGO HERE</a:t>
            </a:r>
          </a:p>
        </p:txBody>
      </p:sp>
    </p:spTree>
    <p:extLst>
      <p:ext uri="{BB962C8B-B14F-4D97-AF65-F5344CB8AC3E}">
        <p14:creationId xmlns:p14="http://schemas.microsoft.com/office/powerpoint/2010/main" val="781888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65611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99443A0-FB0C-1116-708B-25D2B15F2B44}"/>
              </a:ext>
            </a:extLst>
          </p:cNvPr>
          <p:cNvSpPr txBox="1"/>
          <p:nvPr/>
        </p:nvSpPr>
        <p:spPr>
          <a:xfrm>
            <a:off x="1468465" y="2229196"/>
            <a:ext cx="2592091" cy="492443"/>
          </a:xfrm>
          <a:prstGeom prst="rect">
            <a:avLst/>
          </a:prstGeom>
          <a:noFill/>
        </p:spPr>
        <p:txBody>
          <a:bodyPr wrap="square" lIns="0" tIns="0" rIns="0" bIns="0">
            <a:spAutoFit/>
          </a:bodyPr>
          <a:lstStyle/>
          <a:p>
            <a:r>
              <a:rPr lang="en-AU" sz="1600" dirty="0">
                <a:effectLst/>
                <a:latin typeface="Arial" panose="020B0604020202020204" pitchFamily="34" charset="0"/>
              </a:rPr>
              <a:t>Support for financial and time commitment required</a:t>
            </a:r>
          </a:p>
        </p:txBody>
      </p:sp>
      <p:sp>
        <p:nvSpPr>
          <p:cNvPr id="4" name="TextBox 3">
            <a:extLst>
              <a:ext uri="{FF2B5EF4-FFF2-40B4-BE49-F238E27FC236}">
                <a16:creationId xmlns:a16="http://schemas.microsoft.com/office/drawing/2014/main" id="{57E07AEE-68A5-8C20-2D23-18E439FDAC0D}"/>
              </a:ext>
            </a:extLst>
          </p:cNvPr>
          <p:cNvSpPr txBox="1"/>
          <p:nvPr/>
        </p:nvSpPr>
        <p:spPr>
          <a:xfrm>
            <a:off x="1468465" y="3429000"/>
            <a:ext cx="2920969" cy="1723549"/>
          </a:xfrm>
          <a:prstGeom prst="rect">
            <a:avLst/>
          </a:prstGeom>
          <a:noFill/>
        </p:spPr>
        <p:txBody>
          <a:bodyPr wrap="square" lIns="0" tIns="0" rIns="0" bIns="0">
            <a:spAutoFit/>
          </a:bodyPr>
          <a:lstStyle/>
          <a:p>
            <a:pPr>
              <a:spcAft>
                <a:spcPts val="600"/>
              </a:spcAft>
            </a:pPr>
            <a:r>
              <a:rPr lang="en-AU" sz="1600" dirty="0">
                <a:effectLst/>
                <a:latin typeface="Arial" panose="020B0604020202020204" pitchFamily="34" charset="0"/>
              </a:rPr>
              <a:t>Reference to support </a:t>
            </a:r>
            <a:br>
              <a:rPr lang="en-AU" sz="1600" dirty="0">
                <a:effectLst/>
                <a:latin typeface="Arial" panose="020B0604020202020204" pitchFamily="34" charset="0"/>
              </a:rPr>
            </a:br>
            <a:r>
              <a:rPr lang="en-AU" sz="1600" dirty="0">
                <a:effectLst/>
                <a:latin typeface="Arial" panose="020B0604020202020204" pitchFamily="34" charset="0"/>
              </a:rPr>
              <a:t>my application</a:t>
            </a:r>
          </a:p>
          <a:p>
            <a:pPr marL="285750" indent="-285750">
              <a:spcAft>
                <a:spcPts val="300"/>
              </a:spcAft>
              <a:buFont typeface="System Font Regular"/>
              <a:buChar char="–"/>
            </a:pPr>
            <a:r>
              <a:rPr lang="en-AU" sz="1400" dirty="0">
                <a:effectLst/>
                <a:latin typeface="Arial" panose="020B0604020202020204" pitchFamily="34" charset="0"/>
              </a:rPr>
              <a:t>Confirm key duties in position</a:t>
            </a:r>
          </a:p>
          <a:p>
            <a:pPr marL="285750" indent="-285750">
              <a:spcAft>
                <a:spcPts val="300"/>
              </a:spcAft>
              <a:buFont typeface="System Font Regular"/>
              <a:buChar char="–"/>
            </a:pPr>
            <a:r>
              <a:rPr lang="en-AU" sz="1400" dirty="0">
                <a:effectLst/>
                <a:latin typeface="Arial" panose="020B0604020202020204" pitchFamily="34" charset="0"/>
              </a:rPr>
              <a:t>Verify details of management experience</a:t>
            </a:r>
          </a:p>
          <a:p>
            <a:pPr marL="285750" indent="-285750">
              <a:spcAft>
                <a:spcPts val="300"/>
              </a:spcAft>
              <a:buFont typeface="System Font Regular"/>
              <a:buChar char="–"/>
            </a:pPr>
            <a:r>
              <a:rPr lang="en-AU" sz="1400" dirty="0">
                <a:effectLst/>
                <a:latin typeface="Arial" panose="020B0604020202020204" pitchFamily="34" charset="0"/>
              </a:rPr>
              <a:t>Dated and signed (preferably </a:t>
            </a:r>
            <a:br>
              <a:rPr lang="en-AU" sz="1400" dirty="0">
                <a:effectLst/>
                <a:latin typeface="Arial" panose="020B0604020202020204" pitchFamily="34" charset="0"/>
              </a:rPr>
            </a:br>
            <a:r>
              <a:rPr lang="en-AU" sz="1400" dirty="0">
                <a:effectLst/>
                <a:latin typeface="Arial" panose="020B0604020202020204" pitchFamily="34" charset="0"/>
              </a:rPr>
              <a:t>on company letterhead)</a:t>
            </a:r>
          </a:p>
        </p:txBody>
      </p:sp>
      <p:cxnSp>
        <p:nvCxnSpPr>
          <p:cNvPr id="5" name="Straight Connector 4">
            <a:extLst>
              <a:ext uri="{FF2B5EF4-FFF2-40B4-BE49-F238E27FC236}">
                <a16:creationId xmlns:a16="http://schemas.microsoft.com/office/drawing/2014/main" id="{E1F52B8F-5E26-4EB5-79C2-2173375AE38D}"/>
              </a:ext>
            </a:extLst>
          </p:cNvPr>
          <p:cNvCxnSpPr>
            <a:cxnSpLocks/>
          </p:cNvCxnSpPr>
          <p:nvPr/>
        </p:nvCxnSpPr>
        <p:spPr>
          <a:xfrm>
            <a:off x="634369" y="3078192"/>
            <a:ext cx="3755065" cy="0"/>
          </a:xfrm>
          <a:prstGeom prst="line">
            <a:avLst/>
          </a:prstGeom>
          <a:ln w="28575" cap="rnd">
            <a:solidFill>
              <a:schemeClr val="accent5"/>
            </a:solidFill>
            <a:prstDash val="sysDot"/>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8FB8AB9-F3FC-6899-89B8-8CFA12090B47}"/>
              </a:ext>
            </a:extLst>
          </p:cNvPr>
          <p:cNvSpPr txBox="1"/>
          <p:nvPr/>
        </p:nvSpPr>
        <p:spPr>
          <a:xfrm>
            <a:off x="693551" y="2185010"/>
            <a:ext cx="689674" cy="553998"/>
          </a:xfrm>
          <a:prstGeom prst="rect">
            <a:avLst/>
          </a:prstGeom>
          <a:noFill/>
        </p:spPr>
        <p:txBody>
          <a:bodyPr wrap="square" lIns="0" tIns="0" rIns="0" bIns="0">
            <a:spAutoFit/>
          </a:bodyPr>
          <a:lstStyle/>
          <a:p>
            <a:pPr>
              <a:spcAft>
                <a:spcPts val="600"/>
              </a:spcAft>
            </a:pPr>
            <a:r>
              <a:rPr lang="en-AU" sz="3600" dirty="0">
                <a:solidFill>
                  <a:schemeClr val="accent5"/>
                </a:solidFill>
                <a:effectLst/>
                <a:latin typeface="Arial" panose="020B0604020202020204" pitchFamily="34" charset="0"/>
              </a:rPr>
              <a:t>01</a:t>
            </a:r>
          </a:p>
        </p:txBody>
      </p:sp>
      <p:sp>
        <p:nvSpPr>
          <p:cNvPr id="7" name="TextBox 6">
            <a:extLst>
              <a:ext uri="{FF2B5EF4-FFF2-40B4-BE49-F238E27FC236}">
                <a16:creationId xmlns:a16="http://schemas.microsoft.com/office/drawing/2014/main" id="{2385BAD0-003D-B638-5825-4A38140A9347}"/>
              </a:ext>
            </a:extLst>
          </p:cNvPr>
          <p:cNvSpPr txBox="1"/>
          <p:nvPr/>
        </p:nvSpPr>
        <p:spPr>
          <a:xfrm>
            <a:off x="693551" y="3370631"/>
            <a:ext cx="689674" cy="553998"/>
          </a:xfrm>
          <a:prstGeom prst="rect">
            <a:avLst/>
          </a:prstGeom>
          <a:noFill/>
        </p:spPr>
        <p:txBody>
          <a:bodyPr wrap="square" lIns="0" tIns="0" rIns="0" bIns="0">
            <a:spAutoFit/>
          </a:bodyPr>
          <a:lstStyle/>
          <a:p>
            <a:pPr>
              <a:spcAft>
                <a:spcPts val="600"/>
              </a:spcAft>
            </a:pPr>
            <a:r>
              <a:rPr lang="en-AU" sz="3600" dirty="0">
                <a:solidFill>
                  <a:schemeClr val="accent5"/>
                </a:solidFill>
                <a:effectLst/>
                <a:latin typeface="Arial" panose="020B0604020202020204" pitchFamily="34" charset="0"/>
              </a:rPr>
              <a:t>02</a:t>
            </a:r>
          </a:p>
        </p:txBody>
      </p:sp>
      <p:grpSp>
        <p:nvGrpSpPr>
          <p:cNvPr id="8" name="Group 7">
            <a:extLst>
              <a:ext uri="{FF2B5EF4-FFF2-40B4-BE49-F238E27FC236}">
                <a16:creationId xmlns:a16="http://schemas.microsoft.com/office/drawing/2014/main" id="{D5240673-1567-CE6E-D603-64DAEB6A830D}"/>
              </a:ext>
            </a:extLst>
          </p:cNvPr>
          <p:cNvGrpSpPr/>
          <p:nvPr/>
        </p:nvGrpSpPr>
        <p:grpSpPr>
          <a:xfrm>
            <a:off x="7883470" y="0"/>
            <a:ext cx="4308530" cy="1440734"/>
            <a:chOff x="8109857" y="5417266"/>
            <a:chExt cx="4308530" cy="1440734"/>
          </a:xfrm>
        </p:grpSpPr>
        <p:sp>
          <p:nvSpPr>
            <p:cNvPr id="9" name="TextBox 8">
              <a:extLst>
                <a:ext uri="{FF2B5EF4-FFF2-40B4-BE49-F238E27FC236}">
                  <a16:creationId xmlns:a16="http://schemas.microsoft.com/office/drawing/2014/main" id="{4D84B7B1-C348-BCF1-1CB4-FD68DAADEDE2}"/>
                </a:ext>
              </a:extLst>
            </p:cNvPr>
            <p:cNvSpPr txBox="1"/>
            <p:nvPr/>
          </p:nvSpPr>
          <p:spPr>
            <a:xfrm>
              <a:off x="8109857" y="5417266"/>
              <a:ext cx="4308530" cy="1440734"/>
            </a:xfrm>
            <a:prstGeom prst="rect">
              <a:avLst/>
            </a:prstGeom>
            <a:solidFill>
              <a:schemeClr val="accent5"/>
            </a:solidFill>
          </p:spPr>
          <p:txBody>
            <a:bodyPr wrap="square" lIns="180000" tIns="180000" rIns="180000" bIns="180000">
              <a:spAutoFit/>
            </a:bodyPr>
            <a:lstStyle/>
            <a:p>
              <a:pPr>
                <a:spcAft>
                  <a:spcPts val="600"/>
                </a:spcAft>
              </a:pPr>
              <a:endParaRPr lang="en-AU" sz="1200" dirty="0">
                <a:solidFill>
                  <a:schemeClr val="bg1"/>
                </a:solidFill>
                <a:effectLst/>
                <a:latin typeface="Arial" panose="020B0604020202020204" pitchFamily="34" charset="0"/>
              </a:endParaRPr>
            </a:p>
            <a:p>
              <a:pPr>
                <a:spcAft>
                  <a:spcPts val="600"/>
                </a:spcAft>
              </a:pPr>
              <a:r>
                <a:rPr lang="en-AU" sz="1200" dirty="0">
                  <a:solidFill>
                    <a:schemeClr val="bg1"/>
                  </a:solidFill>
                  <a:effectLst/>
                  <a:latin typeface="Arial" panose="020B0604020202020204" pitchFamily="34" charset="0"/>
                </a:rPr>
                <a:t>As part of your application to study the UQ MBA you’ll need to provide some information about your professional experience. You can learn more about this </a:t>
              </a:r>
              <a:r>
                <a:rPr lang="en-AU" sz="1200" b="1" dirty="0">
                  <a:solidFill>
                    <a:schemeClr val="bg1"/>
                  </a:solidFill>
                  <a:effectLst/>
                  <a:latin typeface="Arial" panose="020B0604020202020204" pitchFamily="34" charset="0"/>
                  <a:hlinkClick r:id="rId2"/>
                </a:rPr>
                <a:t>here</a:t>
              </a:r>
              <a:r>
                <a:rPr lang="en-AU" sz="1200" dirty="0">
                  <a:solidFill>
                    <a:schemeClr val="bg1"/>
                  </a:solidFill>
                  <a:effectLst/>
                  <a:latin typeface="Arial" panose="020B0604020202020204" pitchFamily="34" charset="0"/>
                </a:rPr>
                <a:t>.</a:t>
              </a:r>
            </a:p>
            <a:p>
              <a:pPr>
                <a:spcAft>
                  <a:spcPts val="600"/>
                </a:spcAft>
              </a:pPr>
              <a:r>
                <a:rPr lang="en-AU" sz="1200" b="1" dirty="0">
                  <a:solidFill>
                    <a:schemeClr val="bg1"/>
                  </a:solidFill>
                  <a:effectLst/>
                  <a:latin typeface="Arial" panose="020B0604020202020204" pitchFamily="34" charset="0"/>
                </a:rPr>
                <a:t>DELETE THIS BOX BEFORE PRESENTING</a:t>
              </a:r>
              <a:endParaRPr lang="en-AU" sz="1200" dirty="0">
                <a:solidFill>
                  <a:schemeClr val="bg1"/>
                </a:solidFill>
                <a:effectLst/>
                <a:latin typeface="Arial" panose="020B0604020202020204" pitchFamily="34" charset="0"/>
              </a:endParaRPr>
            </a:p>
          </p:txBody>
        </p:sp>
        <p:grpSp>
          <p:nvGrpSpPr>
            <p:cNvPr id="10" name="Group 9">
              <a:extLst>
                <a:ext uri="{FF2B5EF4-FFF2-40B4-BE49-F238E27FC236}">
                  <a16:creationId xmlns:a16="http://schemas.microsoft.com/office/drawing/2014/main" id="{BFFC1C4C-40ED-3CB7-1E47-A1D8CB8EED70}"/>
                </a:ext>
              </a:extLst>
            </p:cNvPr>
            <p:cNvGrpSpPr/>
            <p:nvPr/>
          </p:nvGrpSpPr>
          <p:grpSpPr>
            <a:xfrm>
              <a:off x="8264827" y="5541835"/>
              <a:ext cx="218774" cy="218774"/>
              <a:chOff x="8264826" y="5538523"/>
              <a:chExt cx="280705" cy="280705"/>
            </a:xfrm>
          </p:grpSpPr>
          <p:sp>
            <p:nvSpPr>
              <p:cNvPr id="11" name="Oval 10">
                <a:extLst>
                  <a:ext uri="{FF2B5EF4-FFF2-40B4-BE49-F238E27FC236}">
                    <a16:creationId xmlns:a16="http://schemas.microsoft.com/office/drawing/2014/main" id="{EC5C1A72-DAB8-E7B8-09B1-2F155D79B569}"/>
                  </a:ext>
                </a:extLst>
              </p:cNvPr>
              <p:cNvSpPr/>
              <p:nvPr/>
            </p:nvSpPr>
            <p:spPr>
              <a:xfrm>
                <a:off x="8264826" y="5538523"/>
                <a:ext cx="280705" cy="280705"/>
              </a:xfrm>
              <a:prstGeom prst="ellipse">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2" name="Group 11">
                <a:extLst>
                  <a:ext uri="{FF2B5EF4-FFF2-40B4-BE49-F238E27FC236}">
                    <a16:creationId xmlns:a16="http://schemas.microsoft.com/office/drawing/2014/main" id="{E6187061-65E0-A2EC-85C1-40BE60731A32}"/>
                  </a:ext>
                </a:extLst>
              </p:cNvPr>
              <p:cNvGrpSpPr/>
              <p:nvPr/>
            </p:nvGrpSpPr>
            <p:grpSpPr>
              <a:xfrm>
                <a:off x="8405178" y="5609025"/>
                <a:ext cx="0" cy="139700"/>
                <a:chOff x="8405178" y="5613400"/>
                <a:chExt cx="0" cy="139700"/>
              </a:xfrm>
            </p:grpSpPr>
            <p:cxnSp>
              <p:nvCxnSpPr>
                <p:cNvPr id="13" name="Straight Connector 12">
                  <a:extLst>
                    <a:ext uri="{FF2B5EF4-FFF2-40B4-BE49-F238E27FC236}">
                      <a16:creationId xmlns:a16="http://schemas.microsoft.com/office/drawing/2014/main" id="{518F3B87-D298-122E-1072-18CCDBD19508}"/>
                    </a:ext>
                  </a:extLst>
                </p:cNvPr>
                <p:cNvCxnSpPr>
                  <a:cxnSpLocks/>
                </p:cNvCxnSpPr>
                <p:nvPr/>
              </p:nvCxnSpPr>
              <p:spPr>
                <a:xfrm>
                  <a:off x="8405178" y="5613400"/>
                  <a:ext cx="0" cy="95250"/>
                </a:xfrm>
                <a:prstGeom prst="line">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cxnSp>
            <p:cxnSp>
              <p:nvCxnSpPr>
                <p:cNvPr id="14" name="Straight Connector 13">
                  <a:extLst>
                    <a:ext uri="{FF2B5EF4-FFF2-40B4-BE49-F238E27FC236}">
                      <a16:creationId xmlns:a16="http://schemas.microsoft.com/office/drawing/2014/main" id="{D6D03566-620D-6ABB-8063-BEEFFA22B14C}"/>
                    </a:ext>
                  </a:extLst>
                </p:cNvPr>
                <p:cNvCxnSpPr>
                  <a:cxnSpLocks/>
                </p:cNvCxnSpPr>
                <p:nvPr/>
              </p:nvCxnSpPr>
              <p:spPr>
                <a:xfrm>
                  <a:off x="8405178" y="5730875"/>
                  <a:ext cx="0" cy="22225"/>
                </a:xfrm>
                <a:prstGeom prst="line">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cxnSp>
          </p:grpSp>
        </p:grpSp>
      </p:grpSp>
    </p:spTree>
    <p:extLst>
      <p:ext uri="{BB962C8B-B14F-4D97-AF65-F5344CB8AC3E}">
        <p14:creationId xmlns:p14="http://schemas.microsoft.com/office/powerpoint/2010/main" val="10721415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5A6B022-EDD3-1A3E-0A96-6159D69F6092}"/>
              </a:ext>
            </a:extLst>
          </p:cNvPr>
          <p:cNvGrpSpPr/>
          <p:nvPr/>
        </p:nvGrpSpPr>
        <p:grpSpPr>
          <a:xfrm>
            <a:off x="5186764" y="0"/>
            <a:ext cx="7005236" cy="1256068"/>
            <a:chOff x="8109856" y="5417266"/>
            <a:chExt cx="7005236" cy="1256068"/>
          </a:xfrm>
        </p:grpSpPr>
        <p:sp>
          <p:nvSpPr>
            <p:cNvPr id="3" name="TextBox 2">
              <a:extLst>
                <a:ext uri="{FF2B5EF4-FFF2-40B4-BE49-F238E27FC236}">
                  <a16:creationId xmlns:a16="http://schemas.microsoft.com/office/drawing/2014/main" id="{E9AFE1E3-D5A2-60DB-42C2-7D4C5595B689}"/>
                </a:ext>
              </a:extLst>
            </p:cNvPr>
            <p:cNvSpPr txBox="1"/>
            <p:nvPr/>
          </p:nvSpPr>
          <p:spPr>
            <a:xfrm>
              <a:off x="8109856" y="5417266"/>
              <a:ext cx="7005236" cy="1256068"/>
            </a:xfrm>
            <a:prstGeom prst="rect">
              <a:avLst/>
            </a:prstGeom>
            <a:solidFill>
              <a:schemeClr val="accent5"/>
            </a:solidFill>
          </p:spPr>
          <p:txBody>
            <a:bodyPr wrap="square" lIns="180000" tIns="180000" rIns="180000" bIns="180000">
              <a:spAutoFit/>
            </a:bodyPr>
            <a:lstStyle/>
            <a:p>
              <a:pPr>
                <a:spcAft>
                  <a:spcPts val="600"/>
                </a:spcAft>
              </a:pPr>
              <a:endParaRPr lang="en-AU" sz="1200" dirty="0">
                <a:solidFill>
                  <a:schemeClr val="bg1"/>
                </a:solidFill>
                <a:effectLst/>
                <a:latin typeface="Arial" panose="020B0604020202020204" pitchFamily="34" charset="0"/>
              </a:endParaRPr>
            </a:p>
            <a:p>
              <a:pPr>
                <a:spcAft>
                  <a:spcPts val="600"/>
                </a:spcAft>
              </a:pPr>
              <a:r>
                <a:rPr lang="en-AU" sz="1200" dirty="0">
                  <a:solidFill>
                    <a:schemeClr val="bg1"/>
                  </a:solidFill>
                  <a:effectLst/>
                  <a:latin typeface="Arial" panose="020B0604020202020204" pitchFamily="34" charset="0"/>
                </a:rPr>
                <a:t>We suggest you add some personal commitments to your organisation. One example could be how long you intend to stay in your position or with your employer after completing your studies. </a:t>
              </a:r>
            </a:p>
            <a:p>
              <a:pPr>
                <a:spcAft>
                  <a:spcPts val="600"/>
                </a:spcAft>
              </a:pPr>
              <a:r>
                <a:rPr lang="en-AU" sz="1200" b="1" dirty="0">
                  <a:solidFill>
                    <a:schemeClr val="bg1"/>
                  </a:solidFill>
                  <a:effectLst/>
                  <a:latin typeface="Arial" panose="020B0604020202020204" pitchFamily="34" charset="0"/>
                </a:rPr>
                <a:t>DELETE THIS BOX BEFORE PRESENTING</a:t>
              </a:r>
              <a:endParaRPr lang="en-AU" sz="1200" dirty="0">
                <a:solidFill>
                  <a:schemeClr val="bg1"/>
                </a:solidFill>
                <a:effectLst/>
                <a:latin typeface="Arial" panose="020B0604020202020204" pitchFamily="34" charset="0"/>
              </a:endParaRPr>
            </a:p>
          </p:txBody>
        </p:sp>
        <p:grpSp>
          <p:nvGrpSpPr>
            <p:cNvPr id="4" name="Group 3">
              <a:extLst>
                <a:ext uri="{FF2B5EF4-FFF2-40B4-BE49-F238E27FC236}">
                  <a16:creationId xmlns:a16="http://schemas.microsoft.com/office/drawing/2014/main" id="{71F0E708-2849-4AEB-83FB-D5AFC9500D68}"/>
                </a:ext>
              </a:extLst>
            </p:cNvPr>
            <p:cNvGrpSpPr/>
            <p:nvPr/>
          </p:nvGrpSpPr>
          <p:grpSpPr>
            <a:xfrm>
              <a:off x="8264827" y="5541835"/>
              <a:ext cx="218774" cy="218774"/>
              <a:chOff x="8264826" y="5538523"/>
              <a:chExt cx="280705" cy="280705"/>
            </a:xfrm>
          </p:grpSpPr>
          <p:sp>
            <p:nvSpPr>
              <p:cNvPr id="5" name="Oval 4">
                <a:extLst>
                  <a:ext uri="{FF2B5EF4-FFF2-40B4-BE49-F238E27FC236}">
                    <a16:creationId xmlns:a16="http://schemas.microsoft.com/office/drawing/2014/main" id="{5261CC2F-13A3-50DE-1264-70BD2AA2C137}"/>
                  </a:ext>
                </a:extLst>
              </p:cNvPr>
              <p:cNvSpPr/>
              <p:nvPr/>
            </p:nvSpPr>
            <p:spPr>
              <a:xfrm>
                <a:off x="8264826" y="5538523"/>
                <a:ext cx="280705" cy="280705"/>
              </a:xfrm>
              <a:prstGeom prst="ellipse">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6" name="Group 5">
                <a:extLst>
                  <a:ext uri="{FF2B5EF4-FFF2-40B4-BE49-F238E27FC236}">
                    <a16:creationId xmlns:a16="http://schemas.microsoft.com/office/drawing/2014/main" id="{45238D51-4E90-2888-7F5B-2AB9A6FC9686}"/>
                  </a:ext>
                </a:extLst>
              </p:cNvPr>
              <p:cNvGrpSpPr/>
              <p:nvPr/>
            </p:nvGrpSpPr>
            <p:grpSpPr>
              <a:xfrm>
                <a:off x="8405178" y="5609025"/>
                <a:ext cx="0" cy="139700"/>
                <a:chOff x="8405178" y="5613400"/>
                <a:chExt cx="0" cy="139700"/>
              </a:xfrm>
            </p:grpSpPr>
            <p:cxnSp>
              <p:nvCxnSpPr>
                <p:cNvPr id="7" name="Straight Connector 6">
                  <a:extLst>
                    <a:ext uri="{FF2B5EF4-FFF2-40B4-BE49-F238E27FC236}">
                      <a16:creationId xmlns:a16="http://schemas.microsoft.com/office/drawing/2014/main" id="{DCE4590C-13A9-C97E-1856-240AD89D3D48}"/>
                    </a:ext>
                  </a:extLst>
                </p:cNvPr>
                <p:cNvCxnSpPr>
                  <a:cxnSpLocks/>
                </p:cNvCxnSpPr>
                <p:nvPr/>
              </p:nvCxnSpPr>
              <p:spPr>
                <a:xfrm>
                  <a:off x="8405178" y="5613400"/>
                  <a:ext cx="0" cy="95250"/>
                </a:xfrm>
                <a:prstGeom prst="line">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cxnSp>
            <p:cxnSp>
              <p:nvCxnSpPr>
                <p:cNvPr id="8" name="Straight Connector 7">
                  <a:extLst>
                    <a:ext uri="{FF2B5EF4-FFF2-40B4-BE49-F238E27FC236}">
                      <a16:creationId xmlns:a16="http://schemas.microsoft.com/office/drawing/2014/main" id="{19D47F0E-8B29-99DD-CFB2-9031B383198E}"/>
                    </a:ext>
                  </a:extLst>
                </p:cNvPr>
                <p:cNvCxnSpPr>
                  <a:cxnSpLocks/>
                </p:cNvCxnSpPr>
                <p:nvPr/>
              </p:nvCxnSpPr>
              <p:spPr>
                <a:xfrm>
                  <a:off x="8405178" y="5730875"/>
                  <a:ext cx="0" cy="22225"/>
                </a:xfrm>
                <a:prstGeom prst="line">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cxnSp>
          </p:grpSp>
        </p:grpSp>
      </p:grpSp>
      <p:sp>
        <p:nvSpPr>
          <p:cNvPr id="12" name="TextBox 11">
            <a:extLst>
              <a:ext uri="{FF2B5EF4-FFF2-40B4-BE49-F238E27FC236}">
                <a16:creationId xmlns:a16="http://schemas.microsoft.com/office/drawing/2014/main" id="{77A89A7B-1579-7749-D765-B5BF52DBD77A}"/>
              </a:ext>
            </a:extLst>
          </p:cNvPr>
          <p:cNvSpPr txBox="1"/>
          <p:nvPr/>
        </p:nvSpPr>
        <p:spPr>
          <a:xfrm>
            <a:off x="7977753" y="2811070"/>
            <a:ext cx="3274017" cy="488082"/>
          </a:xfrm>
          <a:prstGeom prst="rect">
            <a:avLst/>
          </a:prstGeom>
          <a:noFill/>
        </p:spPr>
        <p:txBody>
          <a:bodyPr wrap="square" lIns="0" tIns="0" rIns="0" bIns="0">
            <a:spAutoFit/>
          </a:bodyPr>
          <a:lstStyle/>
          <a:p>
            <a:pPr>
              <a:lnSpc>
                <a:spcPct val="110000"/>
              </a:lnSpc>
            </a:pPr>
            <a:r>
              <a:rPr lang="en-AU" sz="1500" dirty="0">
                <a:latin typeface="Arial" panose="020B0604020202020204" pitchFamily="34" charset="0"/>
              </a:rPr>
              <a:t>Ability to lead business innovation activities for competitive advantage</a:t>
            </a:r>
          </a:p>
        </p:txBody>
      </p:sp>
      <p:cxnSp>
        <p:nvCxnSpPr>
          <p:cNvPr id="13" name="Straight Connector 12">
            <a:extLst>
              <a:ext uri="{FF2B5EF4-FFF2-40B4-BE49-F238E27FC236}">
                <a16:creationId xmlns:a16="http://schemas.microsoft.com/office/drawing/2014/main" id="{EB6DF2FB-E699-E626-752A-859330F3BB0D}"/>
              </a:ext>
            </a:extLst>
          </p:cNvPr>
          <p:cNvCxnSpPr>
            <a:cxnSpLocks/>
          </p:cNvCxnSpPr>
          <p:nvPr/>
        </p:nvCxnSpPr>
        <p:spPr>
          <a:xfrm>
            <a:off x="7977753" y="3518415"/>
            <a:ext cx="3591732" cy="0"/>
          </a:xfrm>
          <a:prstGeom prst="line">
            <a:avLst/>
          </a:prstGeom>
          <a:ln w="28575" cap="rnd">
            <a:solidFill>
              <a:schemeClr val="accent5"/>
            </a:solidFill>
            <a:prstDash val="sysDot"/>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2215F9C3-1EEE-F36D-6818-21DED9E86FC7}"/>
              </a:ext>
            </a:extLst>
          </p:cNvPr>
          <p:cNvSpPr txBox="1"/>
          <p:nvPr/>
        </p:nvSpPr>
        <p:spPr>
          <a:xfrm>
            <a:off x="7977753" y="3760172"/>
            <a:ext cx="2723827" cy="488082"/>
          </a:xfrm>
          <a:prstGeom prst="rect">
            <a:avLst/>
          </a:prstGeom>
          <a:noFill/>
        </p:spPr>
        <p:txBody>
          <a:bodyPr wrap="square" lIns="0" tIns="0" rIns="0" bIns="0">
            <a:spAutoFit/>
          </a:bodyPr>
          <a:lstStyle/>
          <a:p>
            <a:pPr>
              <a:lnSpc>
                <a:spcPct val="110000"/>
              </a:lnSpc>
            </a:pPr>
            <a:r>
              <a:rPr lang="en-AU" sz="1500" dirty="0">
                <a:latin typeface="Arial" panose="020B0604020202020204" pitchFamily="34" charset="0"/>
              </a:rPr>
              <a:t>Strengthened marketing and communication competency</a:t>
            </a:r>
          </a:p>
        </p:txBody>
      </p:sp>
      <p:sp>
        <p:nvSpPr>
          <p:cNvPr id="17" name="TextBox 16">
            <a:extLst>
              <a:ext uri="{FF2B5EF4-FFF2-40B4-BE49-F238E27FC236}">
                <a16:creationId xmlns:a16="http://schemas.microsoft.com/office/drawing/2014/main" id="{47AD987F-72BC-DED0-6557-66E8BD25B744}"/>
              </a:ext>
            </a:extLst>
          </p:cNvPr>
          <p:cNvSpPr txBox="1"/>
          <p:nvPr/>
        </p:nvSpPr>
        <p:spPr>
          <a:xfrm>
            <a:off x="7977753" y="4720723"/>
            <a:ext cx="3219772" cy="995914"/>
          </a:xfrm>
          <a:prstGeom prst="rect">
            <a:avLst/>
          </a:prstGeom>
          <a:noFill/>
        </p:spPr>
        <p:txBody>
          <a:bodyPr wrap="square" lIns="0" tIns="0" rIns="0" bIns="0">
            <a:spAutoFit/>
          </a:bodyPr>
          <a:lstStyle/>
          <a:p>
            <a:pPr>
              <a:lnSpc>
                <a:spcPct val="110000"/>
              </a:lnSpc>
            </a:pPr>
            <a:r>
              <a:rPr lang="en-AU" sz="1500" dirty="0">
                <a:latin typeface="Arial" panose="020B0604020202020204" pitchFamily="34" charset="0"/>
              </a:rPr>
              <a:t>Greater awareness of the benefits, </a:t>
            </a:r>
            <a:br>
              <a:rPr lang="en-AU" sz="1500" dirty="0">
                <a:latin typeface="Arial" panose="020B0604020202020204" pitchFamily="34" charset="0"/>
              </a:rPr>
            </a:br>
            <a:r>
              <a:rPr lang="en-AU" sz="1500" dirty="0">
                <a:latin typeface="Arial" panose="020B0604020202020204" pitchFamily="34" charset="0"/>
              </a:rPr>
              <a:t>risks and limitations of integrated information services and systems </a:t>
            </a:r>
            <a:br>
              <a:rPr lang="en-AU" sz="1500" dirty="0">
                <a:latin typeface="Arial" panose="020B0604020202020204" pitchFamily="34" charset="0"/>
              </a:rPr>
            </a:br>
            <a:r>
              <a:rPr lang="en-AU" sz="1500" dirty="0">
                <a:latin typeface="Arial" panose="020B0604020202020204" pitchFamily="34" charset="0"/>
              </a:rPr>
              <a:t>from a leadership perspective</a:t>
            </a:r>
          </a:p>
        </p:txBody>
      </p:sp>
      <p:cxnSp>
        <p:nvCxnSpPr>
          <p:cNvPr id="23" name="Straight Connector 22">
            <a:extLst>
              <a:ext uri="{FF2B5EF4-FFF2-40B4-BE49-F238E27FC236}">
                <a16:creationId xmlns:a16="http://schemas.microsoft.com/office/drawing/2014/main" id="{6FC6D87E-4E4F-34EA-D66D-8059F6379EA9}"/>
              </a:ext>
            </a:extLst>
          </p:cNvPr>
          <p:cNvCxnSpPr>
            <a:cxnSpLocks/>
          </p:cNvCxnSpPr>
          <p:nvPr/>
        </p:nvCxnSpPr>
        <p:spPr>
          <a:xfrm>
            <a:off x="7977753" y="4479310"/>
            <a:ext cx="3591732" cy="0"/>
          </a:xfrm>
          <a:prstGeom prst="line">
            <a:avLst/>
          </a:prstGeom>
          <a:ln w="28575" cap="rnd">
            <a:solidFill>
              <a:schemeClr val="accent5"/>
            </a:solidFill>
            <a:prstDash val="sysDot"/>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A4ED808C-FBB8-7FA3-81F9-E3D7F5E112B2}"/>
              </a:ext>
            </a:extLst>
          </p:cNvPr>
          <p:cNvSpPr txBox="1"/>
          <p:nvPr/>
        </p:nvSpPr>
        <p:spPr>
          <a:xfrm>
            <a:off x="4072180" y="2807136"/>
            <a:ext cx="2568843" cy="488082"/>
          </a:xfrm>
          <a:prstGeom prst="rect">
            <a:avLst/>
          </a:prstGeom>
          <a:noFill/>
        </p:spPr>
        <p:txBody>
          <a:bodyPr wrap="square" lIns="0" tIns="0" rIns="0" bIns="0">
            <a:spAutoFit/>
          </a:bodyPr>
          <a:lstStyle/>
          <a:p>
            <a:pPr>
              <a:lnSpc>
                <a:spcPct val="110000"/>
              </a:lnSpc>
            </a:pPr>
            <a:r>
              <a:rPr lang="en-AU" sz="1500" dirty="0">
                <a:latin typeface="Arial" panose="020B0604020202020204" pitchFamily="34" charset="0"/>
              </a:rPr>
              <a:t>Enhanced leadership and </a:t>
            </a:r>
            <a:br>
              <a:rPr lang="en-AU" sz="1500" dirty="0">
                <a:latin typeface="Arial" panose="020B0604020202020204" pitchFamily="34" charset="0"/>
              </a:rPr>
            </a:br>
            <a:r>
              <a:rPr lang="en-AU" sz="1500" dirty="0">
                <a:latin typeface="Arial" panose="020B0604020202020204" pitchFamily="34" charset="0"/>
              </a:rPr>
              <a:t>management capabilities</a:t>
            </a:r>
          </a:p>
        </p:txBody>
      </p:sp>
      <p:sp>
        <p:nvSpPr>
          <p:cNvPr id="27" name="TextBox 26">
            <a:extLst>
              <a:ext uri="{FF2B5EF4-FFF2-40B4-BE49-F238E27FC236}">
                <a16:creationId xmlns:a16="http://schemas.microsoft.com/office/drawing/2014/main" id="{229D25EE-573F-1F6F-E226-F747C95110D0}"/>
              </a:ext>
            </a:extLst>
          </p:cNvPr>
          <p:cNvSpPr txBox="1"/>
          <p:nvPr/>
        </p:nvSpPr>
        <p:spPr>
          <a:xfrm>
            <a:off x="4072180" y="3768030"/>
            <a:ext cx="3134518" cy="488082"/>
          </a:xfrm>
          <a:prstGeom prst="rect">
            <a:avLst/>
          </a:prstGeom>
          <a:noFill/>
        </p:spPr>
        <p:txBody>
          <a:bodyPr wrap="square" lIns="0" tIns="0" rIns="0" bIns="0">
            <a:spAutoFit/>
          </a:bodyPr>
          <a:lstStyle/>
          <a:p>
            <a:pPr>
              <a:lnSpc>
                <a:spcPct val="110000"/>
              </a:lnSpc>
            </a:pPr>
            <a:r>
              <a:rPr lang="en-AU" sz="1500" dirty="0">
                <a:latin typeface="Arial" panose="020B0604020202020204" pitchFamily="34" charset="0"/>
              </a:rPr>
              <a:t>Superior strategy development </a:t>
            </a:r>
            <a:br>
              <a:rPr lang="en-AU" sz="1500" dirty="0">
                <a:latin typeface="Arial" panose="020B0604020202020204" pitchFamily="34" charset="0"/>
              </a:rPr>
            </a:br>
            <a:r>
              <a:rPr lang="en-AU" sz="1500" dirty="0">
                <a:latin typeface="Arial" panose="020B0604020202020204" pitchFamily="34" charset="0"/>
              </a:rPr>
              <a:t>and decision-making skills</a:t>
            </a:r>
          </a:p>
        </p:txBody>
      </p:sp>
      <p:sp>
        <p:nvSpPr>
          <p:cNvPr id="29" name="TextBox 28">
            <a:extLst>
              <a:ext uri="{FF2B5EF4-FFF2-40B4-BE49-F238E27FC236}">
                <a16:creationId xmlns:a16="http://schemas.microsoft.com/office/drawing/2014/main" id="{38E27CBA-04EC-5BE1-87A9-890B4BC4032E}"/>
              </a:ext>
            </a:extLst>
          </p:cNvPr>
          <p:cNvSpPr txBox="1"/>
          <p:nvPr/>
        </p:nvSpPr>
        <p:spPr>
          <a:xfrm>
            <a:off x="4072180" y="4720943"/>
            <a:ext cx="3676973" cy="488082"/>
          </a:xfrm>
          <a:prstGeom prst="rect">
            <a:avLst/>
          </a:prstGeom>
          <a:noFill/>
        </p:spPr>
        <p:txBody>
          <a:bodyPr wrap="square" lIns="0" tIns="0" rIns="0" bIns="0">
            <a:spAutoFit/>
          </a:bodyPr>
          <a:lstStyle/>
          <a:p>
            <a:pPr>
              <a:lnSpc>
                <a:spcPct val="110000"/>
              </a:lnSpc>
            </a:pPr>
            <a:r>
              <a:rPr lang="en-AU" sz="1500" dirty="0">
                <a:latin typeface="Arial" panose="020B0604020202020204" pitchFamily="34" charset="0"/>
              </a:rPr>
              <a:t>In-depth understanding of accounting and financial management considerations</a:t>
            </a:r>
          </a:p>
        </p:txBody>
      </p:sp>
      <p:sp>
        <p:nvSpPr>
          <p:cNvPr id="31" name="TextBox 30">
            <a:extLst>
              <a:ext uri="{FF2B5EF4-FFF2-40B4-BE49-F238E27FC236}">
                <a16:creationId xmlns:a16="http://schemas.microsoft.com/office/drawing/2014/main" id="{CD356167-C13D-B072-5072-3492C3ACA832}"/>
              </a:ext>
            </a:extLst>
          </p:cNvPr>
          <p:cNvSpPr txBox="1"/>
          <p:nvPr/>
        </p:nvSpPr>
        <p:spPr>
          <a:xfrm>
            <a:off x="4072180" y="5551931"/>
            <a:ext cx="3243905" cy="741998"/>
          </a:xfrm>
          <a:prstGeom prst="rect">
            <a:avLst/>
          </a:prstGeom>
          <a:noFill/>
        </p:spPr>
        <p:txBody>
          <a:bodyPr wrap="square" lIns="0" tIns="0" rIns="0" bIns="0">
            <a:spAutoFit/>
          </a:bodyPr>
          <a:lstStyle/>
          <a:p>
            <a:pPr>
              <a:lnSpc>
                <a:spcPct val="110000"/>
              </a:lnSpc>
            </a:pPr>
            <a:r>
              <a:rPr lang="en-AU" sz="1500" dirty="0">
                <a:latin typeface="Arial" panose="020B0604020202020204" pitchFamily="34" charset="0"/>
              </a:rPr>
              <a:t>Demonstrated ability to analyse, synthesise and interpret information </a:t>
            </a:r>
            <a:br>
              <a:rPr lang="en-AU" sz="1500" dirty="0">
                <a:latin typeface="Arial" panose="020B0604020202020204" pitchFamily="34" charset="0"/>
              </a:rPr>
            </a:br>
            <a:r>
              <a:rPr lang="en-AU" sz="1500" dirty="0">
                <a:latin typeface="Arial" panose="020B0604020202020204" pitchFamily="34" charset="0"/>
              </a:rPr>
              <a:t>to inform recommendations</a:t>
            </a:r>
          </a:p>
        </p:txBody>
      </p:sp>
      <p:cxnSp>
        <p:nvCxnSpPr>
          <p:cNvPr id="32" name="Straight Connector 31">
            <a:extLst>
              <a:ext uri="{FF2B5EF4-FFF2-40B4-BE49-F238E27FC236}">
                <a16:creationId xmlns:a16="http://schemas.microsoft.com/office/drawing/2014/main" id="{DA7C1000-61ED-101A-0760-BB79561FD426}"/>
              </a:ext>
            </a:extLst>
          </p:cNvPr>
          <p:cNvCxnSpPr>
            <a:cxnSpLocks/>
          </p:cNvCxnSpPr>
          <p:nvPr/>
        </p:nvCxnSpPr>
        <p:spPr>
          <a:xfrm>
            <a:off x="4072180" y="3518415"/>
            <a:ext cx="3591732" cy="0"/>
          </a:xfrm>
          <a:prstGeom prst="line">
            <a:avLst/>
          </a:prstGeom>
          <a:ln w="28575" cap="rnd">
            <a:solidFill>
              <a:schemeClr val="accent5"/>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798F1130-C5A4-813B-B158-CB8EEBC5A1B7}"/>
              </a:ext>
            </a:extLst>
          </p:cNvPr>
          <p:cNvCxnSpPr>
            <a:cxnSpLocks/>
          </p:cNvCxnSpPr>
          <p:nvPr/>
        </p:nvCxnSpPr>
        <p:spPr>
          <a:xfrm>
            <a:off x="4072180" y="4479310"/>
            <a:ext cx="3591732" cy="0"/>
          </a:xfrm>
          <a:prstGeom prst="line">
            <a:avLst/>
          </a:prstGeom>
          <a:ln w="28575" cap="rnd">
            <a:solidFill>
              <a:schemeClr val="accent5"/>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6B8B2211-C606-D642-B1D6-B5B986CFB342}"/>
              </a:ext>
            </a:extLst>
          </p:cNvPr>
          <p:cNvCxnSpPr>
            <a:cxnSpLocks/>
          </p:cNvCxnSpPr>
          <p:nvPr/>
        </p:nvCxnSpPr>
        <p:spPr>
          <a:xfrm>
            <a:off x="4072180" y="5424707"/>
            <a:ext cx="3591732" cy="0"/>
          </a:xfrm>
          <a:prstGeom prst="line">
            <a:avLst/>
          </a:prstGeom>
          <a:ln w="28575" cap="rnd">
            <a:solidFill>
              <a:schemeClr val="accent5"/>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027769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897BDA9-8FE5-FD4A-3652-A13827CA758B}"/>
              </a:ext>
            </a:extLst>
          </p:cNvPr>
          <p:cNvSpPr/>
          <p:nvPr/>
        </p:nvSpPr>
        <p:spPr>
          <a:xfrm>
            <a:off x="9670927" y="511629"/>
            <a:ext cx="1867930" cy="5878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accent5"/>
                </a:solidFill>
              </a:rPr>
              <a:t>INSERT YOUR </a:t>
            </a:r>
            <a:br>
              <a:rPr lang="en-US" sz="1200" b="1" dirty="0">
                <a:solidFill>
                  <a:schemeClr val="accent5"/>
                </a:solidFill>
              </a:rPr>
            </a:br>
            <a:r>
              <a:rPr lang="en-US" sz="1200" b="1" dirty="0">
                <a:solidFill>
                  <a:schemeClr val="accent5"/>
                </a:solidFill>
              </a:rPr>
              <a:t>LOGO HERE</a:t>
            </a:r>
          </a:p>
        </p:txBody>
      </p:sp>
      <p:grpSp>
        <p:nvGrpSpPr>
          <p:cNvPr id="3" name="Group 2">
            <a:extLst>
              <a:ext uri="{FF2B5EF4-FFF2-40B4-BE49-F238E27FC236}">
                <a16:creationId xmlns:a16="http://schemas.microsoft.com/office/drawing/2014/main" id="{9DAEDA06-8887-0101-6DE9-FF722D098FCC}"/>
              </a:ext>
            </a:extLst>
          </p:cNvPr>
          <p:cNvGrpSpPr/>
          <p:nvPr/>
        </p:nvGrpSpPr>
        <p:grpSpPr>
          <a:xfrm>
            <a:off x="8536613" y="4649749"/>
            <a:ext cx="3655387" cy="2208251"/>
            <a:chOff x="8109856" y="5417266"/>
            <a:chExt cx="3655387" cy="2208251"/>
          </a:xfrm>
        </p:grpSpPr>
        <p:sp>
          <p:nvSpPr>
            <p:cNvPr id="4" name="TextBox 3">
              <a:extLst>
                <a:ext uri="{FF2B5EF4-FFF2-40B4-BE49-F238E27FC236}">
                  <a16:creationId xmlns:a16="http://schemas.microsoft.com/office/drawing/2014/main" id="{090E9F49-79FC-1A77-6C6E-A047274CF79F}"/>
                </a:ext>
              </a:extLst>
            </p:cNvPr>
            <p:cNvSpPr txBox="1"/>
            <p:nvPr/>
          </p:nvSpPr>
          <p:spPr>
            <a:xfrm>
              <a:off x="8109856" y="5417266"/>
              <a:ext cx="3655387" cy="2208251"/>
            </a:xfrm>
            <a:prstGeom prst="rect">
              <a:avLst/>
            </a:prstGeom>
            <a:solidFill>
              <a:schemeClr val="accent5"/>
            </a:solidFill>
          </p:spPr>
          <p:txBody>
            <a:bodyPr wrap="square" lIns="180000" tIns="180000" rIns="180000" bIns="180000">
              <a:spAutoFit/>
            </a:bodyPr>
            <a:lstStyle/>
            <a:p>
              <a:pPr>
                <a:spcAft>
                  <a:spcPts val="600"/>
                </a:spcAft>
              </a:pPr>
              <a:endParaRPr lang="en-AU" sz="1200" dirty="0">
                <a:solidFill>
                  <a:schemeClr val="bg1"/>
                </a:solidFill>
                <a:effectLst/>
                <a:latin typeface="Arial" panose="020B0604020202020204" pitchFamily="34" charset="0"/>
              </a:endParaRPr>
            </a:p>
            <a:p>
              <a:pPr>
                <a:lnSpc>
                  <a:spcPct val="107000"/>
                </a:lnSpc>
                <a:spcAft>
                  <a:spcPts val="800"/>
                </a:spcAft>
              </a:pPr>
              <a:r>
                <a:rPr lang="en-AU" sz="1200" dirty="0">
                  <a:solidFill>
                    <a:schemeClr val="bg1"/>
                  </a:solidFill>
                  <a:latin typeface="Arial" panose="020B0604020202020204" pitchFamily="34" charset="0"/>
                </a:rPr>
                <a:t>If your manager has any questions, we can help you answer them:</a:t>
              </a:r>
            </a:p>
            <a:p>
              <a:pPr>
                <a:lnSpc>
                  <a:spcPct val="107000"/>
                </a:lnSpc>
                <a:spcAft>
                  <a:spcPts val="800"/>
                </a:spcAft>
              </a:pPr>
              <a:r>
                <a:rPr lang="en-AU" sz="1200" u="sng" dirty="0">
                  <a:solidFill>
                    <a:schemeClr val="bg1"/>
                  </a:solidFill>
                  <a:latin typeface="Arial" panose="020B0604020202020204" pitchFamily="34" charset="0"/>
                  <a:hlinkClick r:id="rId2">
                    <a:extLst>
                      <a:ext uri="{A12FA001-AC4F-418D-AE19-62706E023703}">
                        <ahyp:hlinkClr xmlns:ahyp="http://schemas.microsoft.com/office/drawing/2018/hyperlinkcolor" val="tx"/>
                      </a:ext>
                    </a:extLst>
                  </a:hlinkClick>
                </a:rPr>
                <a:t>View our list of FAQs</a:t>
              </a:r>
              <a:endParaRPr lang="en-AU" sz="1200" u="sng" dirty="0">
                <a:solidFill>
                  <a:schemeClr val="bg1"/>
                </a:solidFill>
                <a:latin typeface="Arial" panose="020B0604020202020204" pitchFamily="34" charset="0"/>
              </a:endParaRPr>
            </a:p>
            <a:p>
              <a:pPr>
                <a:lnSpc>
                  <a:spcPct val="107000"/>
                </a:lnSpc>
                <a:spcAft>
                  <a:spcPts val="800"/>
                </a:spcAft>
              </a:pPr>
              <a:r>
                <a:rPr lang="en-AU" sz="1200" u="sng" dirty="0">
                  <a:solidFill>
                    <a:schemeClr val="bg1"/>
                  </a:solidFill>
                  <a:latin typeface="Arial" panose="020B0604020202020204" pitchFamily="34" charset="0"/>
                  <a:hlinkClick r:id="rId3">
                    <a:extLst>
                      <a:ext uri="{A12FA001-AC4F-418D-AE19-62706E023703}">
                        <ahyp:hlinkClr xmlns:ahyp="http://schemas.microsoft.com/office/drawing/2018/hyperlinkcolor" val="tx"/>
                      </a:ext>
                    </a:extLst>
                  </a:hlinkClick>
                </a:rPr>
                <a:t>Visit the UQ MBA website</a:t>
              </a:r>
              <a:endParaRPr lang="en-AU" sz="1200" u="sng" dirty="0">
                <a:solidFill>
                  <a:schemeClr val="bg1"/>
                </a:solidFill>
                <a:latin typeface="Arial" panose="020B0604020202020204" pitchFamily="34" charset="0"/>
              </a:endParaRPr>
            </a:p>
            <a:p>
              <a:pPr>
                <a:lnSpc>
                  <a:spcPct val="107000"/>
                </a:lnSpc>
                <a:spcAft>
                  <a:spcPts val="800"/>
                </a:spcAft>
              </a:pPr>
              <a:r>
                <a:rPr lang="en-AU" sz="1200" u="sng" dirty="0">
                  <a:solidFill>
                    <a:schemeClr val="bg1"/>
                  </a:solidFill>
                  <a:latin typeface="Arial" panose="020B0604020202020204" pitchFamily="34" charset="0"/>
                  <a:hlinkClick r:id="rId4">
                    <a:extLst>
                      <a:ext uri="{A12FA001-AC4F-418D-AE19-62706E023703}">
                        <ahyp:hlinkClr xmlns:ahyp="http://schemas.microsoft.com/office/drawing/2018/hyperlinkcolor" val="tx"/>
                      </a:ext>
                    </a:extLst>
                  </a:hlinkClick>
                </a:rPr>
                <a:t>Register for a call back</a:t>
              </a:r>
              <a:endParaRPr lang="en-AU" sz="1200" u="sng" dirty="0">
                <a:solidFill>
                  <a:schemeClr val="bg1"/>
                </a:solidFill>
                <a:latin typeface="Arial" panose="020B0604020202020204" pitchFamily="34" charset="0"/>
                <a:hlinkClick r:id="rId5">
                  <a:extLst>
                    <a:ext uri="{A12FA001-AC4F-418D-AE19-62706E023703}">
                      <ahyp:hlinkClr xmlns:ahyp="http://schemas.microsoft.com/office/drawing/2018/hyperlinkcolor" val="tx"/>
                    </a:ext>
                  </a:extLst>
                </a:hlinkClick>
              </a:endParaRPr>
            </a:p>
            <a:p>
              <a:pPr>
                <a:spcAft>
                  <a:spcPts val="600"/>
                </a:spcAft>
              </a:pPr>
              <a:r>
                <a:rPr lang="en-AU" sz="1200" b="1" dirty="0">
                  <a:solidFill>
                    <a:schemeClr val="bg1"/>
                  </a:solidFill>
                  <a:effectLst/>
                  <a:latin typeface="Arial" panose="020B0604020202020204" pitchFamily="34" charset="0"/>
                </a:rPr>
                <a:t>DELETE THIS BOX BEFORE PRESENTING</a:t>
              </a:r>
              <a:endParaRPr lang="en-AU" sz="1200" dirty="0">
                <a:solidFill>
                  <a:schemeClr val="bg1"/>
                </a:solidFill>
                <a:effectLst/>
                <a:latin typeface="Arial" panose="020B0604020202020204" pitchFamily="34" charset="0"/>
              </a:endParaRPr>
            </a:p>
          </p:txBody>
        </p:sp>
        <p:grpSp>
          <p:nvGrpSpPr>
            <p:cNvPr id="5" name="Group 4">
              <a:extLst>
                <a:ext uri="{FF2B5EF4-FFF2-40B4-BE49-F238E27FC236}">
                  <a16:creationId xmlns:a16="http://schemas.microsoft.com/office/drawing/2014/main" id="{804855D2-399A-A84A-9FAD-7ADF09F5DCB3}"/>
                </a:ext>
              </a:extLst>
            </p:cNvPr>
            <p:cNvGrpSpPr/>
            <p:nvPr/>
          </p:nvGrpSpPr>
          <p:grpSpPr>
            <a:xfrm>
              <a:off x="8264827" y="5541835"/>
              <a:ext cx="218774" cy="218774"/>
              <a:chOff x="8264826" y="5538523"/>
              <a:chExt cx="280705" cy="280705"/>
            </a:xfrm>
          </p:grpSpPr>
          <p:sp>
            <p:nvSpPr>
              <p:cNvPr id="6" name="Oval 5">
                <a:extLst>
                  <a:ext uri="{FF2B5EF4-FFF2-40B4-BE49-F238E27FC236}">
                    <a16:creationId xmlns:a16="http://schemas.microsoft.com/office/drawing/2014/main" id="{38D8EA38-A9C6-3893-59ED-38E1494C3B2C}"/>
                  </a:ext>
                </a:extLst>
              </p:cNvPr>
              <p:cNvSpPr/>
              <p:nvPr/>
            </p:nvSpPr>
            <p:spPr>
              <a:xfrm>
                <a:off x="8264826" y="5538523"/>
                <a:ext cx="280705" cy="280705"/>
              </a:xfrm>
              <a:prstGeom prst="ellipse">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 name="Group 6">
                <a:extLst>
                  <a:ext uri="{FF2B5EF4-FFF2-40B4-BE49-F238E27FC236}">
                    <a16:creationId xmlns:a16="http://schemas.microsoft.com/office/drawing/2014/main" id="{F51A762A-EBD4-F32D-70CA-5C25F830C252}"/>
                  </a:ext>
                </a:extLst>
              </p:cNvPr>
              <p:cNvGrpSpPr/>
              <p:nvPr/>
            </p:nvGrpSpPr>
            <p:grpSpPr>
              <a:xfrm>
                <a:off x="8405178" y="5609025"/>
                <a:ext cx="0" cy="139700"/>
                <a:chOff x="8405178" y="5613400"/>
                <a:chExt cx="0" cy="139700"/>
              </a:xfrm>
            </p:grpSpPr>
            <p:cxnSp>
              <p:nvCxnSpPr>
                <p:cNvPr id="8" name="Straight Connector 7">
                  <a:extLst>
                    <a:ext uri="{FF2B5EF4-FFF2-40B4-BE49-F238E27FC236}">
                      <a16:creationId xmlns:a16="http://schemas.microsoft.com/office/drawing/2014/main" id="{8C14D214-D654-06F5-4E03-1EDECA45B85E}"/>
                    </a:ext>
                  </a:extLst>
                </p:cNvPr>
                <p:cNvCxnSpPr>
                  <a:cxnSpLocks/>
                </p:cNvCxnSpPr>
                <p:nvPr/>
              </p:nvCxnSpPr>
              <p:spPr>
                <a:xfrm>
                  <a:off x="8405178" y="5613400"/>
                  <a:ext cx="0" cy="95250"/>
                </a:xfrm>
                <a:prstGeom prst="line">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cxnSp>
            <p:cxnSp>
              <p:nvCxnSpPr>
                <p:cNvPr id="9" name="Straight Connector 8">
                  <a:extLst>
                    <a:ext uri="{FF2B5EF4-FFF2-40B4-BE49-F238E27FC236}">
                      <a16:creationId xmlns:a16="http://schemas.microsoft.com/office/drawing/2014/main" id="{F0B36A25-E0AF-4C7E-724F-AF19181EB0AB}"/>
                    </a:ext>
                  </a:extLst>
                </p:cNvPr>
                <p:cNvCxnSpPr>
                  <a:cxnSpLocks/>
                </p:cNvCxnSpPr>
                <p:nvPr/>
              </p:nvCxnSpPr>
              <p:spPr>
                <a:xfrm>
                  <a:off x="8405178" y="5730875"/>
                  <a:ext cx="0" cy="22225"/>
                </a:xfrm>
                <a:prstGeom prst="line">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cxnSp>
          </p:grpSp>
        </p:grpSp>
      </p:grpSp>
    </p:spTree>
    <p:extLst>
      <p:ext uri="{BB962C8B-B14F-4D97-AF65-F5344CB8AC3E}">
        <p14:creationId xmlns:p14="http://schemas.microsoft.com/office/powerpoint/2010/main" val="42298611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79FD925-3195-9AAA-0633-2B8EA8EEDD22}"/>
              </a:ext>
            </a:extLst>
          </p:cNvPr>
          <p:cNvSpPr>
            <a:spLocks noGrp="1"/>
          </p:cNvSpPr>
          <p:nvPr>
            <p:ph sz="half" idx="1"/>
          </p:nvPr>
        </p:nvSpPr>
        <p:spPr>
          <a:xfrm>
            <a:off x="634369" y="3506689"/>
            <a:ext cx="3755065" cy="2993064"/>
          </a:xfrm>
        </p:spPr>
        <p:txBody>
          <a:bodyPr>
            <a:normAutofit/>
          </a:bodyPr>
          <a:lstStyle/>
          <a:p>
            <a:pPr>
              <a:spcAft>
                <a:spcPts val="1600"/>
              </a:spcAft>
            </a:pPr>
            <a:r>
              <a:rPr lang="en-AU" dirty="0">
                <a:effectLst/>
                <a:latin typeface="Arial" panose="020B0604020202020204" pitchFamily="34" charset="0"/>
              </a:rPr>
              <a:t>Global competition</a:t>
            </a:r>
          </a:p>
          <a:p>
            <a:pPr>
              <a:spcAft>
                <a:spcPts val="1600"/>
              </a:spcAft>
            </a:pPr>
            <a:r>
              <a:rPr lang="en-AU" dirty="0">
                <a:effectLst/>
                <a:latin typeface="Arial" panose="020B0604020202020204" pitchFamily="34" charset="0"/>
              </a:rPr>
              <a:t>Greater uncertainty and change</a:t>
            </a:r>
          </a:p>
          <a:p>
            <a:pPr>
              <a:spcAft>
                <a:spcPts val="1600"/>
              </a:spcAft>
            </a:pPr>
            <a:r>
              <a:rPr lang="en-AU" dirty="0">
                <a:effectLst/>
                <a:latin typeface="Arial" panose="020B0604020202020204" pitchFamily="34" charset="0"/>
              </a:rPr>
              <a:t>Financial constraints</a:t>
            </a:r>
          </a:p>
          <a:p>
            <a:pPr>
              <a:spcAft>
                <a:spcPts val="1600"/>
              </a:spcAft>
            </a:pPr>
            <a:r>
              <a:rPr lang="en-AU" dirty="0">
                <a:effectLst/>
                <a:latin typeface="Arial" panose="020B0604020202020204" pitchFamily="34" charset="0"/>
              </a:rPr>
              <a:t>Employee retention</a:t>
            </a:r>
          </a:p>
          <a:p>
            <a:pPr>
              <a:spcAft>
                <a:spcPts val="1600"/>
              </a:spcAft>
            </a:pPr>
            <a:r>
              <a:rPr lang="en-AU" dirty="0">
                <a:effectLst/>
                <a:latin typeface="Arial" panose="020B0604020202020204" pitchFamily="34" charset="0"/>
              </a:rPr>
              <a:t>Market volatility</a:t>
            </a:r>
          </a:p>
          <a:p>
            <a:pPr>
              <a:spcAft>
                <a:spcPts val="1600"/>
              </a:spcAft>
            </a:pPr>
            <a:r>
              <a:rPr lang="en-AU" dirty="0">
                <a:effectLst/>
                <a:latin typeface="Arial" panose="020B0604020202020204" pitchFamily="34" charset="0"/>
              </a:rPr>
              <a:t>Digital disruption</a:t>
            </a:r>
          </a:p>
        </p:txBody>
      </p:sp>
      <p:grpSp>
        <p:nvGrpSpPr>
          <p:cNvPr id="14" name="Group 13">
            <a:extLst>
              <a:ext uri="{FF2B5EF4-FFF2-40B4-BE49-F238E27FC236}">
                <a16:creationId xmlns:a16="http://schemas.microsoft.com/office/drawing/2014/main" id="{34FD8CF7-5B27-174E-B9F8-D4273764A2A0}"/>
              </a:ext>
            </a:extLst>
          </p:cNvPr>
          <p:cNvGrpSpPr/>
          <p:nvPr/>
        </p:nvGrpSpPr>
        <p:grpSpPr>
          <a:xfrm>
            <a:off x="8109858" y="5417266"/>
            <a:ext cx="4082142" cy="1440734"/>
            <a:chOff x="8109858" y="5417266"/>
            <a:chExt cx="4082142" cy="1440734"/>
          </a:xfrm>
        </p:grpSpPr>
        <p:sp>
          <p:nvSpPr>
            <p:cNvPr id="4" name="TextBox 3">
              <a:extLst>
                <a:ext uri="{FF2B5EF4-FFF2-40B4-BE49-F238E27FC236}">
                  <a16:creationId xmlns:a16="http://schemas.microsoft.com/office/drawing/2014/main" id="{E030F8AE-5AFF-3D26-DA62-36A717EAD319}"/>
                </a:ext>
              </a:extLst>
            </p:cNvPr>
            <p:cNvSpPr txBox="1"/>
            <p:nvPr/>
          </p:nvSpPr>
          <p:spPr>
            <a:xfrm>
              <a:off x="8109858" y="5417266"/>
              <a:ext cx="4082142" cy="1440734"/>
            </a:xfrm>
            <a:prstGeom prst="rect">
              <a:avLst/>
            </a:prstGeom>
            <a:solidFill>
              <a:schemeClr val="accent5"/>
            </a:solidFill>
          </p:spPr>
          <p:txBody>
            <a:bodyPr wrap="square" lIns="180000" tIns="180000" rIns="180000" bIns="180000">
              <a:spAutoFit/>
            </a:bodyPr>
            <a:lstStyle/>
            <a:p>
              <a:pPr>
                <a:spcAft>
                  <a:spcPts val="600"/>
                </a:spcAft>
              </a:pPr>
              <a:endParaRPr lang="en-AU" sz="1200" dirty="0">
                <a:solidFill>
                  <a:schemeClr val="bg1"/>
                </a:solidFill>
                <a:effectLst/>
                <a:latin typeface="Arial" panose="020B0604020202020204" pitchFamily="34" charset="0"/>
              </a:endParaRPr>
            </a:p>
            <a:p>
              <a:pPr>
                <a:spcAft>
                  <a:spcPts val="600"/>
                </a:spcAft>
              </a:pPr>
              <a:r>
                <a:rPr lang="en-AU" sz="1200" dirty="0">
                  <a:solidFill>
                    <a:schemeClr val="bg1"/>
                  </a:solidFill>
                  <a:effectLst/>
                  <a:latin typeface="Arial" panose="020B0604020202020204" pitchFamily="34" charset="0"/>
                </a:rPr>
                <a:t>This list shows some examples of challenges your organisation may be experiencing. Customise this list for challenges being experienced by your organisation. </a:t>
              </a:r>
            </a:p>
            <a:p>
              <a:pPr>
                <a:spcAft>
                  <a:spcPts val="600"/>
                </a:spcAft>
              </a:pPr>
              <a:r>
                <a:rPr lang="en-AU" sz="1200" b="1" dirty="0">
                  <a:solidFill>
                    <a:schemeClr val="bg1"/>
                  </a:solidFill>
                  <a:effectLst/>
                  <a:latin typeface="Arial" panose="020B0604020202020204" pitchFamily="34" charset="0"/>
                </a:rPr>
                <a:t>DELETE THIS BOX BEFORE PRESENTING</a:t>
              </a:r>
              <a:endParaRPr lang="en-AU" sz="1200" dirty="0">
                <a:solidFill>
                  <a:schemeClr val="bg1"/>
                </a:solidFill>
                <a:effectLst/>
                <a:latin typeface="Arial" panose="020B0604020202020204" pitchFamily="34" charset="0"/>
              </a:endParaRPr>
            </a:p>
          </p:txBody>
        </p:sp>
        <p:grpSp>
          <p:nvGrpSpPr>
            <p:cNvPr id="13" name="Group 12">
              <a:extLst>
                <a:ext uri="{FF2B5EF4-FFF2-40B4-BE49-F238E27FC236}">
                  <a16:creationId xmlns:a16="http://schemas.microsoft.com/office/drawing/2014/main" id="{BF50F414-AAA9-2666-A9DB-CA49718CD416}"/>
                </a:ext>
              </a:extLst>
            </p:cNvPr>
            <p:cNvGrpSpPr/>
            <p:nvPr/>
          </p:nvGrpSpPr>
          <p:grpSpPr>
            <a:xfrm>
              <a:off x="8264827" y="5541835"/>
              <a:ext cx="218774" cy="218774"/>
              <a:chOff x="8264826" y="5538523"/>
              <a:chExt cx="280705" cy="280705"/>
            </a:xfrm>
          </p:grpSpPr>
          <p:sp>
            <p:nvSpPr>
              <p:cNvPr id="5" name="Oval 4">
                <a:extLst>
                  <a:ext uri="{FF2B5EF4-FFF2-40B4-BE49-F238E27FC236}">
                    <a16:creationId xmlns:a16="http://schemas.microsoft.com/office/drawing/2014/main" id="{B1C5B71E-2A85-687E-CA17-210F654C1AF4}"/>
                  </a:ext>
                </a:extLst>
              </p:cNvPr>
              <p:cNvSpPr/>
              <p:nvPr/>
            </p:nvSpPr>
            <p:spPr>
              <a:xfrm>
                <a:off x="8264826" y="5538523"/>
                <a:ext cx="280705" cy="280705"/>
              </a:xfrm>
              <a:prstGeom prst="ellipse">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2" name="Group 11">
                <a:extLst>
                  <a:ext uri="{FF2B5EF4-FFF2-40B4-BE49-F238E27FC236}">
                    <a16:creationId xmlns:a16="http://schemas.microsoft.com/office/drawing/2014/main" id="{A9FF5BFC-B9AB-4310-3E10-A92E89BE98FE}"/>
                  </a:ext>
                </a:extLst>
              </p:cNvPr>
              <p:cNvGrpSpPr/>
              <p:nvPr/>
            </p:nvGrpSpPr>
            <p:grpSpPr>
              <a:xfrm>
                <a:off x="8405178" y="5609025"/>
                <a:ext cx="0" cy="139700"/>
                <a:chOff x="8405178" y="5613400"/>
                <a:chExt cx="0" cy="139700"/>
              </a:xfrm>
            </p:grpSpPr>
            <p:cxnSp>
              <p:nvCxnSpPr>
                <p:cNvPr id="7" name="Straight Connector 6">
                  <a:extLst>
                    <a:ext uri="{FF2B5EF4-FFF2-40B4-BE49-F238E27FC236}">
                      <a16:creationId xmlns:a16="http://schemas.microsoft.com/office/drawing/2014/main" id="{F56D28BA-F2F0-5527-1761-48559A655697}"/>
                    </a:ext>
                  </a:extLst>
                </p:cNvPr>
                <p:cNvCxnSpPr>
                  <a:cxnSpLocks/>
                </p:cNvCxnSpPr>
                <p:nvPr/>
              </p:nvCxnSpPr>
              <p:spPr>
                <a:xfrm>
                  <a:off x="8405178" y="5613400"/>
                  <a:ext cx="0" cy="95250"/>
                </a:xfrm>
                <a:prstGeom prst="line">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cxnSp>
            <p:cxnSp>
              <p:nvCxnSpPr>
                <p:cNvPr id="9" name="Straight Connector 8">
                  <a:extLst>
                    <a:ext uri="{FF2B5EF4-FFF2-40B4-BE49-F238E27FC236}">
                      <a16:creationId xmlns:a16="http://schemas.microsoft.com/office/drawing/2014/main" id="{35A18762-F41D-D0DB-CFBB-E977D5352BE0}"/>
                    </a:ext>
                  </a:extLst>
                </p:cNvPr>
                <p:cNvCxnSpPr>
                  <a:cxnSpLocks/>
                </p:cNvCxnSpPr>
                <p:nvPr/>
              </p:nvCxnSpPr>
              <p:spPr>
                <a:xfrm>
                  <a:off x="8405178" y="5730875"/>
                  <a:ext cx="0" cy="22225"/>
                </a:xfrm>
                <a:prstGeom prst="line">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cxnSp>
          </p:grpSp>
        </p:grpSp>
      </p:grpSp>
      <p:cxnSp>
        <p:nvCxnSpPr>
          <p:cNvPr id="16" name="Straight Connector 15">
            <a:extLst>
              <a:ext uri="{FF2B5EF4-FFF2-40B4-BE49-F238E27FC236}">
                <a16:creationId xmlns:a16="http://schemas.microsoft.com/office/drawing/2014/main" id="{5A877750-185E-3990-6861-6C4BC256C5D6}"/>
              </a:ext>
            </a:extLst>
          </p:cNvPr>
          <p:cNvCxnSpPr>
            <a:cxnSpLocks/>
          </p:cNvCxnSpPr>
          <p:nvPr/>
        </p:nvCxnSpPr>
        <p:spPr>
          <a:xfrm>
            <a:off x="634369" y="3909584"/>
            <a:ext cx="3755065" cy="0"/>
          </a:xfrm>
          <a:prstGeom prst="line">
            <a:avLst/>
          </a:prstGeom>
          <a:ln w="28575" cap="rnd">
            <a:solidFill>
              <a:schemeClr val="accent5"/>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AF946DB4-5FAB-3E8D-12F2-901761D9B20A}"/>
              </a:ext>
            </a:extLst>
          </p:cNvPr>
          <p:cNvCxnSpPr>
            <a:cxnSpLocks/>
          </p:cNvCxnSpPr>
          <p:nvPr/>
        </p:nvCxnSpPr>
        <p:spPr>
          <a:xfrm>
            <a:off x="634369" y="4416759"/>
            <a:ext cx="3755065" cy="0"/>
          </a:xfrm>
          <a:prstGeom prst="line">
            <a:avLst/>
          </a:prstGeom>
          <a:ln w="28575" cap="rnd">
            <a:solidFill>
              <a:schemeClr val="accent5"/>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D1429D1F-8852-4F10-43E2-A15823C2193C}"/>
              </a:ext>
            </a:extLst>
          </p:cNvPr>
          <p:cNvCxnSpPr>
            <a:cxnSpLocks/>
          </p:cNvCxnSpPr>
          <p:nvPr/>
        </p:nvCxnSpPr>
        <p:spPr>
          <a:xfrm>
            <a:off x="634369" y="4923934"/>
            <a:ext cx="3755065" cy="0"/>
          </a:xfrm>
          <a:prstGeom prst="line">
            <a:avLst/>
          </a:prstGeom>
          <a:ln w="28575" cap="rnd">
            <a:solidFill>
              <a:schemeClr val="accent5"/>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3A07B95-7015-DC98-8714-26E97D11F99B}"/>
              </a:ext>
            </a:extLst>
          </p:cNvPr>
          <p:cNvCxnSpPr>
            <a:cxnSpLocks/>
          </p:cNvCxnSpPr>
          <p:nvPr/>
        </p:nvCxnSpPr>
        <p:spPr>
          <a:xfrm>
            <a:off x="634369" y="5431109"/>
            <a:ext cx="3755065" cy="0"/>
          </a:xfrm>
          <a:prstGeom prst="line">
            <a:avLst/>
          </a:prstGeom>
          <a:ln w="28575" cap="rnd">
            <a:solidFill>
              <a:schemeClr val="accent5"/>
            </a:solidFill>
            <a:prstDash val="sysDot"/>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EBF244F0-429D-5D30-442B-E92BAADC484E}"/>
              </a:ext>
            </a:extLst>
          </p:cNvPr>
          <p:cNvCxnSpPr>
            <a:cxnSpLocks/>
          </p:cNvCxnSpPr>
          <p:nvPr/>
        </p:nvCxnSpPr>
        <p:spPr>
          <a:xfrm>
            <a:off x="634369" y="5938285"/>
            <a:ext cx="3755065" cy="0"/>
          </a:xfrm>
          <a:prstGeom prst="line">
            <a:avLst/>
          </a:prstGeom>
          <a:ln w="28575" cap="rnd">
            <a:solidFill>
              <a:schemeClr val="accent5"/>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531086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85865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93399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79215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E6CF22-6536-32BA-182C-BF53CEC02549}"/>
              </a:ext>
            </a:extLst>
          </p:cNvPr>
          <p:cNvSpPr>
            <a:spLocks noGrp="1"/>
          </p:cNvSpPr>
          <p:nvPr>
            <p:ph type="title"/>
          </p:nvPr>
        </p:nvSpPr>
        <p:spPr>
          <a:xfrm>
            <a:off x="634370" y="1393195"/>
            <a:ext cx="8277155" cy="1010723"/>
          </a:xfrm>
        </p:spPr>
        <p:txBody>
          <a:bodyPr/>
          <a:lstStyle/>
          <a:p>
            <a:r>
              <a:rPr lang="en-AU" b="1" dirty="0">
                <a:effectLst/>
                <a:latin typeface="Arial" panose="020B0604020202020204" pitchFamily="34" charset="0"/>
              </a:rPr>
              <a:t>WHAT I’LL LEARN AND BRING BACK TO [ORGANISATION]</a:t>
            </a:r>
            <a:endParaRPr lang="en-AU" dirty="0">
              <a:effectLst/>
              <a:latin typeface="Arial" panose="020B0604020202020204" pitchFamily="34" charset="0"/>
            </a:endParaRPr>
          </a:p>
        </p:txBody>
      </p:sp>
      <p:grpSp>
        <p:nvGrpSpPr>
          <p:cNvPr id="3" name="Group 2">
            <a:extLst>
              <a:ext uri="{FF2B5EF4-FFF2-40B4-BE49-F238E27FC236}">
                <a16:creationId xmlns:a16="http://schemas.microsoft.com/office/drawing/2014/main" id="{FE02C392-473C-9759-9CEA-1B485474F0A7}"/>
              </a:ext>
            </a:extLst>
          </p:cNvPr>
          <p:cNvGrpSpPr/>
          <p:nvPr/>
        </p:nvGrpSpPr>
        <p:grpSpPr>
          <a:xfrm>
            <a:off x="8109858" y="1323453"/>
            <a:ext cx="4082142" cy="1625400"/>
            <a:chOff x="8109858" y="5417266"/>
            <a:chExt cx="4082142" cy="1625400"/>
          </a:xfrm>
        </p:grpSpPr>
        <p:sp>
          <p:nvSpPr>
            <p:cNvPr id="4" name="TextBox 3">
              <a:extLst>
                <a:ext uri="{FF2B5EF4-FFF2-40B4-BE49-F238E27FC236}">
                  <a16:creationId xmlns:a16="http://schemas.microsoft.com/office/drawing/2014/main" id="{4FB36623-1819-D73D-865C-171E547005A2}"/>
                </a:ext>
              </a:extLst>
            </p:cNvPr>
            <p:cNvSpPr txBox="1"/>
            <p:nvPr/>
          </p:nvSpPr>
          <p:spPr>
            <a:xfrm>
              <a:off x="8109858" y="5417266"/>
              <a:ext cx="4082142" cy="1625400"/>
            </a:xfrm>
            <a:prstGeom prst="rect">
              <a:avLst/>
            </a:prstGeom>
            <a:solidFill>
              <a:schemeClr val="accent5"/>
            </a:solidFill>
          </p:spPr>
          <p:txBody>
            <a:bodyPr wrap="square" lIns="180000" tIns="180000" rIns="180000" bIns="180000">
              <a:spAutoFit/>
            </a:bodyPr>
            <a:lstStyle/>
            <a:p>
              <a:pPr>
                <a:spcAft>
                  <a:spcPts val="600"/>
                </a:spcAft>
              </a:pPr>
              <a:endParaRPr lang="en-AU" sz="1200" dirty="0">
                <a:solidFill>
                  <a:schemeClr val="bg1"/>
                </a:solidFill>
                <a:effectLst/>
                <a:latin typeface="Arial" panose="020B0604020202020204" pitchFamily="34" charset="0"/>
              </a:endParaRPr>
            </a:p>
            <a:p>
              <a:r>
                <a:rPr lang="en-AU" sz="1200" dirty="0">
                  <a:solidFill>
                    <a:schemeClr val="bg1"/>
                  </a:solidFill>
                  <a:latin typeface="Arial" panose="020B0604020202020204" pitchFamily="34" charset="0"/>
                </a:rPr>
                <a:t>You can customise the heading on this slide to your organisation’s name.</a:t>
              </a:r>
            </a:p>
            <a:p>
              <a:pPr>
                <a:spcAft>
                  <a:spcPts val="600"/>
                </a:spcAft>
              </a:pPr>
              <a:r>
                <a:rPr lang="en-AU" sz="1200" dirty="0">
                  <a:solidFill>
                    <a:schemeClr val="bg1"/>
                  </a:solidFill>
                  <a:latin typeface="Arial" panose="020B0604020202020204" pitchFamily="34" charset="0"/>
                </a:rPr>
                <a:t>You can find out more about what you’ll learn during the UQ MBA </a:t>
              </a:r>
              <a:r>
                <a:rPr lang="en-AU" sz="1200" b="1" dirty="0">
                  <a:solidFill>
                    <a:schemeClr val="bg1"/>
                  </a:solidFill>
                  <a:latin typeface="Arial" panose="020B0604020202020204" pitchFamily="34" charset="0"/>
                  <a:hlinkClick r:id="rId2"/>
                </a:rPr>
                <a:t>here</a:t>
              </a:r>
              <a:r>
                <a:rPr lang="en-AU" sz="1200" dirty="0">
                  <a:solidFill>
                    <a:schemeClr val="bg1"/>
                  </a:solidFill>
                  <a:effectLst/>
                  <a:latin typeface="Arial" panose="020B0604020202020204" pitchFamily="34" charset="0"/>
                </a:rPr>
                <a:t>. </a:t>
              </a:r>
            </a:p>
            <a:p>
              <a:pPr>
                <a:spcAft>
                  <a:spcPts val="600"/>
                </a:spcAft>
              </a:pPr>
              <a:r>
                <a:rPr lang="en-AU" sz="1200" b="1" dirty="0">
                  <a:solidFill>
                    <a:schemeClr val="bg1"/>
                  </a:solidFill>
                  <a:effectLst/>
                  <a:latin typeface="Arial" panose="020B0604020202020204" pitchFamily="34" charset="0"/>
                </a:rPr>
                <a:t>DELETE THIS BOX BEFORE PRESENTING</a:t>
              </a:r>
              <a:endParaRPr lang="en-AU" sz="1200" dirty="0">
                <a:solidFill>
                  <a:schemeClr val="bg1"/>
                </a:solidFill>
                <a:effectLst/>
                <a:latin typeface="Arial" panose="020B0604020202020204" pitchFamily="34" charset="0"/>
              </a:endParaRPr>
            </a:p>
          </p:txBody>
        </p:sp>
        <p:grpSp>
          <p:nvGrpSpPr>
            <p:cNvPr id="5" name="Group 4">
              <a:extLst>
                <a:ext uri="{FF2B5EF4-FFF2-40B4-BE49-F238E27FC236}">
                  <a16:creationId xmlns:a16="http://schemas.microsoft.com/office/drawing/2014/main" id="{4BFA4762-8720-C2AD-C6CF-B10144B7ABEB}"/>
                </a:ext>
              </a:extLst>
            </p:cNvPr>
            <p:cNvGrpSpPr/>
            <p:nvPr/>
          </p:nvGrpSpPr>
          <p:grpSpPr>
            <a:xfrm>
              <a:off x="8264827" y="5541835"/>
              <a:ext cx="218774" cy="218774"/>
              <a:chOff x="8264826" y="5538523"/>
              <a:chExt cx="280705" cy="280705"/>
            </a:xfrm>
          </p:grpSpPr>
          <p:sp>
            <p:nvSpPr>
              <p:cNvPr id="6" name="Oval 5">
                <a:extLst>
                  <a:ext uri="{FF2B5EF4-FFF2-40B4-BE49-F238E27FC236}">
                    <a16:creationId xmlns:a16="http://schemas.microsoft.com/office/drawing/2014/main" id="{65282AC0-6147-8E7D-DED6-E461B847F212}"/>
                  </a:ext>
                </a:extLst>
              </p:cNvPr>
              <p:cNvSpPr/>
              <p:nvPr/>
            </p:nvSpPr>
            <p:spPr>
              <a:xfrm>
                <a:off x="8264826" y="5538523"/>
                <a:ext cx="280705" cy="280705"/>
              </a:xfrm>
              <a:prstGeom prst="ellipse">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 name="Group 6">
                <a:extLst>
                  <a:ext uri="{FF2B5EF4-FFF2-40B4-BE49-F238E27FC236}">
                    <a16:creationId xmlns:a16="http://schemas.microsoft.com/office/drawing/2014/main" id="{EC59545D-9BF1-3E8F-C134-CD6A0A596E83}"/>
                  </a:ext>
                </a:extLst>
              </p:cNvPr>
              <p:cNvGrpSpPr/>
              <p:nvPr/>
            </p:nvGrpSpPr>
            <p:grpSpPr>
              <a:xfrm>
                <a:off x="8405178" y="5609025"/>
                <a:ext cx="0" cy="139700"/>
                <a:chOff x="8405178" y="5613400"/>
                <a:chExt cx="0" cy="139700"/>
              </a:xfrm>
            </p:grpSpPr>
            <p:cxnSp>
              <p:nvCxnSpPr>
                <p:cNvPr id="8" name="Straight Connector 7">
                  <a:extLst>
                    <a:ext uri="{FF2B5EF4-FFF2-40B4-BE49-F238E27FC236}">
                      <a16:creationId xmlns:a16="http://schemas.microsoft.com/office/drawing/2014/main" id="{EAF65296-F953-A0CA-3521-E5665320E668}"/>
                    </a:ext>
                  </a:extLst>
                </p:cNvPr>
                <p:cNvCxnSpPr>
                  <a:cxnSpLocks/>
                </p:cNvCxnSpPr>
                <p:nvPr/>
              </p:nvCxnSpPr>
              <p:spPr>
                <a:xfrm>
                  <a:off x="8405178" y="5613400"/>
                  <a:ext cx="0" cy="95250"/>
                </a:xfrm>
                <a:prstGeom prst="line">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cxnSp>
            <p:cxnSp>
              <p:nvCxnSpPr>
                <p:cNvPr id="9" name="Straight Connector 8">
                  <a:extLst>
                    <a:ext uri="{FF2B5EF4-FFF2-40B4-BE49-F238E27FC236}">
                      <a16:creationId xmlns:a16="http://schemas.microsoft.com/office/drawing/2014/main" id="{D9935609-C4B9-605B-8F1E-403C8AFBF035}"/>
                    </a:ext>
                  </a:extLst>
                </p:cNvPr>
                <p:cNvCxnSpPr>
                  <a:cxnSpLocks/>
                </p:cNvCxnSpPr>
                <p:nvPr/>
              </p:nvCxnSpPr>
              <p:spPr>
                <a:xfrm>
                  <a:off x="8405178" y="5730875"/>
                  <a:ext cx="0" cy="22225"/>
                </a:xfrm>
                <a:prstGeom prst="line">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cxnSp>
          </p:grpSp>
        </p:grpSp>
      </p:grpSp>
    </p:spTree>
    <p:extLst>
      <p:ext uri="{BB962C8B-B14F-4D97-AF65-F5344CB8AC3E}">
        <p14:creationId xmlns:p14="http://schemas.microsoft.com/office/powerpoint/2010/main" val="3491548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34713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53D2ED0-2317-E2E8-9A6F-D47F70F10529}"/>
              </a:ext>
            </a:extLst>
          </p:cNvPr>
          <p:cNvGrpSpPr/>
          <p:nvPr/>
        </p:nvGrpSpPr>
        <p:grpSpPr>
          <a:xfrm>
            <a:off x="-1" y="5232600"/>
            <a:ext cx="4231037" cy="1625400"/>
            <a:chOff x="8109857" y="5417266"/>
            <a:chExt cx="4231037" cy="1625400"/>
          </a:xfrm>
        </p:grpSpPr>
        <p:sp>
          <p:nvSpPr>
            <p:cNvPr id="3" name="TextBox 2">
              <a:extLst>
                <a:ext uri="{FF2B5EF4-FFF2-40B4-BE49-F238E27FC236}">
                  <a16:creationId xmlns:a16="http://schemas.microsoft.com/office/drawing/2014/main" id="{95EC06FA-F320-1D05-2C47-D4CFBE7CBDF4}"/>
                </a:ext>
              </a:extLst>
            </p:cNvPr>
            <p:cNvSpPr txBox="1"/>
            <p:nvPr/>
          </p:nvSpPr>
          <p:spPr>
            <a:xfrm>
              <a:off x="8109857" y="5417266"/>
              <a:ext cx="4231037" cy="1625400"/>
            </a:xfrm>
            <a:prstGeom prst="rect">
              <a:avLst/>
            </a:prstGeom>
            <a:solidFill>
              <a:schemeClr val="accent5"/>
            </a:solidFill>
          </p:spPr>
          <p:txBody>
            <a:bodyPr wrap="square" lIns="180000" tIns="180000" rIns="180000" bIns="180000">
              <a:spAutoFit/>
            </a:bodyPr>
            <a:lstStyle/>
            <a:p>
              <a:pPr>
                <a:spcAft>
                  <a:spcPts val="600"/>
                </a:spcAft>
              </a:pPr>
              <a:endParaRPr lang="en-AU" sz="1200" dirty="0">
                <a:solidFill>
                  <a:schemeClr val="bg1"/>
                </a:solidFill>
                <a:effectLst/>
                <a:latin typeface="Arial" panose="020B0604020202020204" pitchFamily="34" charset="0"/>
              </a:endParaRPr>
            </a:p>
            <a:p>
              <a:pPr>
                <a:spcAft>
                  <a:spcPts val="600"/>
                </a:spcAft>
              </a:pPr>
              <a:r>
                <a:rPr lang="en-AU" sz="1200" dirty="0">
                  <a:solidFill>
                    <a:schemeClr val="bg1"/>
                  </a:solidFill>
                  <a:latin typeface="Arial" panose="020B0604020202020204" pitchFamily="34" charset="0"/>
                </a:rPr>
                <a:t>We recommend including 2-3 testimonials from UQ MBA graduates. Choose the testimonial that most aligns with your own personal and professional aspirations, or that you think will speak most to your manager.</a:t>
              </a:r>
            </a:p>
            <a:p>
              <a:pPr>
                <a:spcAft>
                  <a:spcPts val="600"/>
                </a:spcAft>
              </a:pPr>
              <a:r>
                <a:rPr lang="en-AU" sz="1200" b="1" dirty="0">
                  <a:solidFill>
                    <a:schemeClr val="bg1"/>
                  </a:solidFill>
                  <a:effectLst/>
                  <a:latin typeface="Arial" panose="020B0604020202020204" pitchFamily="34" charset="0"/>
                </a:rPr>
                <a:t>DELETE THIS BOX BEFORE PRESENTING</a:t>
              </a:r>
              <a:endParaRPr lang="en-AU" sz="1200" dirty="0">
                <a:solidFill>
                  <a:schemeClr val="bg1"/>
                </a:solidFill>
                <a:effectLst/>
                <a:latin typeface="Arial" panose="020B0604020202020204" pitchFamily="34" charset="0"/>
              </a:endParaRPr>
            </a:p>
          </p:txBody>
        </p:sp>
        <p:grpSp>
          <p:nvGrpSpPr>
            <p:cNvPr id="4" name="Group 3">
              <a:extLst>
                <a:ext uri="{FF2B5EF4-FFF2-40B4-BE49-F238E27FC236}">
                  <a16:creationId xmlns:a16="http://schemas.microsoft.com/office/drawing/2014/main" id="{CBCD782F-79E5-5864-9265-694E7DB1814E}"/>
                </a:ext>
              </a:extLst>
            </p:cNvPr>
            <p:cNvGrpSpPr/>
            <p:nvPr/>
          </p:nvGrpSpPr>
          <p:grpSpPr>
            <a:xfrm>
              <a:off x="8264827" y="5541835"/>
              <a:ext cx="218774" cy="218774"/>
              <a:chOff x="8264826" y="5538523"/>
              <a:chExt cx="280705" cy="280705"/>
            </a:xfrm>
          </p:grpSpPr>
          <p:sp>
            <p:nvSpPr>
              <p:cNvPr id="5" name="Oval 4">
                <a:extLst>
                  <a:ext uri="{FF2B5EF4-FFF2-40B4-BE49-F238E27FC236}">
                    <a16:creationId xmlns:a16="http://schemas.microsoft.com/office/drawing/2014/main" id="{5782ADB4-24F9-7934-47EE-54E7379CC8DA}"/>
                  </a:ext>
                </a:extLst>
              </p:cNvPr>
              <p:cNvSpPr/>
              <p:nvPr/>
            </p:nvSpPr>
            <p:spPr>
              <a:xfrm>
                <a:off x="8264826" y="5538523"/>
                <a:ext cx="280705" cy="280705"/>
              </a:xfrm>
              <a:prstGeom prst="ellipse">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6" name="Group 5">
                <a:extLst>
                  <a:ext uri="{FF2B5EF4-FFF2-40B4-BE49-F238E27FC236}">
                    <a16:creationId xmlns:a16="http://schemas.microsoft.com/office/drawing/2014/main" id="{1A3F8BE2-CF9C-7280-811B-0016298DDFBF}"/>
                  </a:ext>
                </a:extLst>
              </p:cNvPr>
              <p:cNvGrpSpPr/>
              <p:nvPr/>
            </p:nvGrpSpPr>
            <p:grpSpPr>
              <a:xfrm>
                <a:off x="8405178" y="5609025"/>
                <a:ext cx="0" cy="139700"/>
                <a:chOff x="8405178" y="5613400"/>
                <a:chExt cx="0" cy="139700"/>
              </a:xfrm>
            </p:grpSpPr>
            <p:cxnSp>
              <p:nvCxnSpPr>
                <p:cNvPr id="7" name="Straight Connector 6">
                  <a:extLst>
                    <a:ext uri="{FF2B5EF4-FFF2-40B4-BE49-F238E27FC236}">
                      <a16:creationId xmlns:a16="http://schemas.microsoft.com/office/drawing/2014/main" id="{81598561-F45E-CAB3-4C1A-E611FF64ED0A}"/>
                    </a:ext>
                  </a:extLst>
                </p:cNvPr>
                <p:cNvCxnSpPr>
                  <a:cxnSpLocks/>
                </p:cNvCxnSpPr>
                <p:nvPr/>
              </p:nvCxnSpPr>
              <p:spPr>
                <a:xfrm>
                  <a:off x="8405178" y="5613400"/>
                  <a:ext cx="0" cy="95250"/>
                </a:xfrm>
                <a:prstGeom prst="line">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cxnSp>
            <p:cxnSp>
              <p:nvCxnSpPr>
                <p:cNvPr id="8" name="Straight Connector 7">
                  <a:extLst>
                    <a:ext uri="{FF2B5EF4-FFF2-40B4-BE49-F238E27FC236}">
                      <a16:creationId xmlns:a16="http://schemas.microsoft.com/office/drawing/2014/main" id="{ED8E331D-1504-BAA5-6087-597BF229FF5D}"/>
                    </a:ext>
                  </a:extLst>
                </p:cNvPr>
                <p:cNvCxnSpPr>
                  <a:cxnSpLocks/>
                </p:cNvCxnSpPr>
                <p:nvPr/>
              </p:nvCxnSpPr>
              <p:spPr>
                <a:xfrm>
                  <a:off x="8405178" y="5730875"/>
                  <a:ext cx="0" cy="22225"/>
                </a:xfrm>
                <a:prstGeom prst="line">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cxnSp>
          </p:grpSp>
        </p:grpSp>
      </p:grpSp>
    </p:spTree>
    <p:extLst>
      <p:ext uri="{BB962C8B-B14F-4D97-AF65-F5344CB8AC3E}">
        <p14:creationId xmlns:p14="http://schemas.microsoft.com/office/powerpoint/2010/main" val="2179353746"/>
      </p:ext>
    </p:extLst>
  </p:cSld>
  <p:clrMapOvr>
    <a:masterClrMapping/>
  </p:clrMapOvr>
</p:sld>
</file>

<file path=ppt/theme/theme1.xml><?xml version="1.0" encoding="utf-8"?>
<a:theme xmlns:a="http://schemas.openxmlformats.org/drawingml/2006/main" name="Office Theme">
  <a:themeElements>
    <a:clrScheme name="UQ MBA">
      <a:dk1>
        <a:srgbClr val="000000"/>
      </a:dk1>
      <a:lt1>
        <a:srgbClr val="FFFFFF"/>
      </a:lt1>
      <a:dk2>
        <a:srgbClr val="000000"/>
      </a:dk2>
      <a:lt2>
        <a:srgbClr val="FFFFFF"/>
      </a:lt2>
      <a:accent1>
        <a:srgbClr val="512479"/>
      </a:accent1>
      <a:accent2>
        <a:srgbClr val="962A8B"/>
      </a:accent2>
      <a:accent3>
        <a:srgbClr val="999390"/>
      </a:accent3>
      <a:accent4>
        <a:srgbClr val="D7D1CC"/>
      </a:accent4>
      <a:accent5>
        <a:srgbClr val="BB9D65"/>
      </a:accent5>
      <a:accent6>
        <a:srgbClr val="BB9D65"/>
      </a:accent6>
      <a:hlink>
        <a:srgbClr val="512479"/>
      </a:hlink>
      <a:folHlink>
        <a:srgbClr val="962A8B"/>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657</TotalTime>
  <Words>350</Words>
  <Application>Microsoft Macintosh PowerPoint</Application>
  <PresentationFormat>Widescreen</PresentationFormat>
  <Paragraphs>46</Paragraphs>
  <Slides>23</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23</vt:i4>
      </vt:variant>
    </vt:vector>
  </HeadingPairs>
  <TitlesOfParts>
    <vt:vector size="27" baseType="lpstr">
      <vt:lpstr>Arial</vt:lpstr>
      <vt:lpstr>Calibri</vt:lpstr>
      <vt:lpstr>System Font Regular</vt:lpstr>
      <vt:lpstr>Office Theme</vt:lpstr>
      <vt:lpstr>PowerPoint Presentation</vt:lpstr>
      <vt:lpstr>PowerPoint Presentation</vt:lpstr>
      <vt:lpstr>PowerPoint Presentation</vt:lpstr>
      <vt:lpstr>PowerPoint Presentation</vt:lpstr>
      <vt:lpstr>PowerPoint Presentation</vt:lpstr>
      <vt:lpstr>PowerPoint Presentation</vt:lpstr>
      <vt:lpstr>WHAT I’LL LEARN AND BRING BACK TO [ORGANISATION]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Kate Dowrie</dc:creator>
  <cp:lastModifiedBy>Kate Dowrie</cp:lastModifiedBy>
  <cp:revision>22</cp:revision>
  <dcterms:created xsi:type="dcterms:W3CDTF">2023-09-08T00:50:58Z</dcterms:created>
  <dcterms:modified xsi:type="dcterms:W3CDTF">2024-02-15T04:33:06Z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0f488380-630a-4f55-a077-a19445e3f360_Enabled">
    <vt:lpwstr>true</vt:lpwstr>
  </property>
  <property fmtid="{D5CDD505-2E9C-101B-9397-08002B2CF9AE}" pid="3" name="MSIP_Label_0f488380-630a-4f55-a077-a19445e3f360_SetDate">
    <vt:lpwstr>2023-09-08T01:36:59Z</vt:lpwstr>
  </property>
  <property fmtid="{D5CDD505-2E9C-101B-9397-08002B2CF9AE}" pid="4" name="MSIP_Label_0f488380-630a-4f55-a077-a19445e3f360_Method">
    <vt:lpwstr>Standard</vt:lpwstr>
  </property>
  <property fmtid="{D5CDD505-2E9C-101B-9397-08002B2CF9AE}" pid="5" name="MSIP_Label_0f488380-630a-4f55-a077-a19445e3f360_Name">
    <vt:lpwstr>OFFICIAL - INTERNAL</vt:lpwstr>
  </property>
  <property fmtid="{D5CDD505-2E9C-101B-9397-08002B2CF9AE}" pid="6" name="MSIP_Label_0f488380-630a-4f55-a077-a19445e3f360_SiteId">
    <vt:lpwstr>b6e377cf-9db3-46cb-91a2-fad9605bb15c</vt:lpwstr>
  </property>
  <property fmtid="{D5CDD505-2E9C-101B-9397-08002B2CF9AE}" pid="7" name="MSIP_Label_0f488380-630a-4f55-a077-a19445e3f360_ActionId">
    <vt:lpwstr>6bfa10ff-6f06-44bd-9934-3d9d8b0fb112</vt:lpwstr>
  </property>
  <property fmtid="{D5CDD505-2E9C-101B-9397-08002B2CF9AE}" pid="8" name="MSIP_Label_0f488380-630a-4f55-a077-a19445e3f360_ContentBits">
    <vt:lpwstr>0</vt:lpwstr>
  </property>
</Properties>
</file>